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1" r:id="rId8"/>
    <p:sldId id="276"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Slide" initials="9Slide" lastIdx="1" clrIdx="0">
    <p:extLst>
      <p:ext uri="{19B8F6BF-5375-455C-9EA6-DF929625EA0E}">
        <p15:presenceInfo xmlns:p15="http://schemas.microsoft.com/office/powerpoint/2012/main" userId="dff3e6e81d7479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87"/>
    <a:srgbClr val="E6E6E6"/>
    <a:srgbClr val="B6232D"/>
    <a:srgbClr val="7724F0"/>
    <a:srgbClr val="F89617"/>
    <a:srgbClr val="00B050"/>
    <a:srgbClr val="FF3D5D"/>
    <a:srgbClr val="FEE2DC"/>
    <a:srgbClr val="1D6F5A"/>
    <a:srgbClr val="0A9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60" d="100"/>
          <a:sy n="60" d="100"/>
        </p:scale>
        <p:origin x="908"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10/12/2021</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10/12/2021</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10/12/2021</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10/12/2021</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10/12/2021</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39995A87-1E5F-47D0-B623-66C2208C2F7B}"/>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10/12/2021</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30.png"/><Relationship Id="rId14"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30.png"/><Relationship Id="rId14"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30.png"/><Relationship Id="rId14"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30.png"/><Relationship Id="rId1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tags" Target="../tags/tag6.xml"/><Relationship Id="rId7" Type="http://schemas.openxmlformats.org/officeDocument/2006/relationships/image" Target="../media/image2.svg"/><Relationship Id="rId12" Type="http://schemas.openxmlformats.org/officeDocument/2006/relationships/image" Target="../media/image7.png"/><Relationship Id="rId17" Type="http://schemas.openxmlformats.org/officeDocument/2006/relationships/image" Target="../media/image44.png"/><Relationship Id="rId2" Type="http://schemas.openxmlformats.org/officeDocument/2006/relationships/tags" Target="../tags/tag5.xml"/><Relationship Id="rId16" Type="http://schemas.openxmlformats.org/officeDocument/2006/relationships/image" Target="../media/image43.svg"/><Relationship Id="rId20" Type="http://schemas.openxmlformats.org/officeDocument/2006/relationships/image" Target="../media/image23.svg"/><Relationship Id="rId1" Type="http://schemas.openxmlformats.org/officeDocument/2006/relationships/tags" Target="../tags/tag4.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slideLayout" Target="../slideLayouts/slideLayout1.xml"/><Relationship Id="rId15" Type="http://schemas.openxmlformats.org/officeDocument/2006/relationships/image" Target="../media/image42.png"/><Relationship Id="rId10" Type="http://schemas.openxmlformats.org/officeDocument/2006/relationships/image" Target="../media/image5.png"/><Relationship Id="rId19" Type="http://schemas.openxmlformats.org/officeDocument/2006/relationships/image" Target="../media/image22.png"/><Relationship Id="rId4" Type="http://schemas.openxmlformats.org/officeDocument/2006/relationships/tags" Target="../tags/tag7.xml"/><Relationship Id="rId9" Type="http://schemas.openxmlformats.org/officeDocument/2006/relationships/image" Target="../media/image4.svg"/><Relationship Id="rId14"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49.svg"/><Relationship Id="rId2" Type="http://schemas.openxmlformats.org/officeDocument/2006/relationships/image" Target="../media/image1.png"/><Relationship Id="rId16" Type="http://schemas.openxmlformats.org/officeDocument/2006/relationships/image" Target="../media/image53.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8.png"/><Relationship Id="rId5" Type="http://schemas.openxmlformats.org/officeDocument/2006/relationships/image" Target="../media/image4.sv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3.png"/><Relationship Id="rId9" Type="http://schemas.openxmlformats.org/officeDocument/2006/relationships/image" Target="../media/image46.png"/><Relationship Id="rId14"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svg"/><Relationship Id="rId10" Type="http://schemas.openxmlformats.org/officeDocument/2006/relationships/image" Target="../media/image56.svg"/><Relationship Id="rId4" Type="http://schemas.openxmlformats.org/officeDocument/2006/relationships/image" Target="../media/image3.png"/><Relationship Id="rId9" Type="http://schemas.openxmlformats.org/officeDocument/2006/relationships/image" Target="../media/image55.png"/><Relationship Id="rId14" Type="http://schemas.openxmlformats.org/officeDocument/2006/relationships/image" Target="../media/image58.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sv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57200"/>
            <a:ext cx="111252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7932" y="105136"/>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9120" y="105136"/>
            <a:ext cx="776209" cy="838200"/>
          </a:xfrm>
          <a:prstGeom prst="rect">
            <a:avLst/>
          </a:prstGeom>
        </p:spPr>
      </p:pic>
      <p:pic>
        <p:nvPicPr>
          <p:cNvPr id="13" name="Picture 12">
            <a:extLst>
              <a:ext uri="{FF2B5EF4-FFF2-40B4-BE49-F238E27FC236}">
                <a16:creationId xmlns:a16="http://schemas.microsoft.com/office/drawing/2014/main" id="{8829DE86-EDD4-4F5C-AB88-6B214EE5B95E}"/>
              </a:ext>
            </a:extLst>
          </p:cNvPr>
          <p:cNvPicPr>
            <a:picLocks noChangeAspect="1"/>
          </p:cNvPicPr>
          <p:nvPr/>
        </p:nvPicPr>
        <p:blipFill rotWithShape="1">
          <a:blip r:embed="rId9">
            <a:extLst>
              <a:ext uri="{28A0092B-C50C-407E-A947-70E740481C1C}">
                <a14:useLocalDpi xmlns:a14="http://schemas.microsoft.com/office/drawing/2010/main" val="0"/>
              </a:ext>
            </a:extLst>
          </a:blip>
          <a:srcRect t="43333" b="23302"/>
          <a:stretch/>
        </p:blipFill>
        <p:spPr>
          <a:xfrm>
            <a:off x="533400" y="4875374"/>
            <a:ext cx="6858000" cy="1525426"/>
          </a:xfrm>
          <a:prstGeom prst="rect">
            <a:avLst/>
          </a:prstGeom>
        </p:spPr>
      </p:pic>
      <p:pic>
        <p:nvPicPr>
          <p:cNvPr id="14" name="Picture 13">
            <a:extLst>
              <a:ext uri="{FF2B5EF4-FFF2-40B4-BE49-F238E27FC236}">
                <a16:creationId xmlns:a16="http://schemas.microsoft.com/office/drawing/2014/main" id="{C0C4CE7C-3DCB-4976-B16D-A2A2C244D137}"/>
              </a:ext>
            </a:extLst>
          </p:cNvPr>
          <p:cNvPicPr>
            <a:picLocks noChangeAspect="1"/>
          </p:cNvPicPr>
          <p:nvPr/>
        </p:nvPicPr>
        <p:blipFill rotWithShape="1">
          <a:blip r:embed="rId9">
            <a:extLst>
              <a:ext uri="{28A0092B-C50C-407E-A947-70E740481C1C}">
                <a14:useLocalDpi xmlns:a14="http://schemas.microsoft.com/office/drawing/2010/main" val="0"/>
              </a:ext>
            </a:extLst>
          </a:blip>
          <a:srcRect l="37778" t="43333" b="23302"/>
          <a:stretch/>
        </p:blipFill>
        <p:spPr>
          <a:xfrm flipH="1">
            <a:off x="7391400" y="4870431"/>
            <a:ext cx="4267200" cy="1525426"/>
          </a:xfrm>
          <a:prstGeom prst="rect">
            <a:avLst/>
          </a:prstGeom>
        </p:spPr>
      </p:pic>
      <p:grpSp>
        <p:nvGrpSpPr>
          <p:cNvPr id="16" name="Group 15">
            <a:extLst>
              <a:ext uri="{FF2B5EF4-FFF2-40B4-BE49-F238E27FC236}">
                <a16:creationId xmlns:a16="http://schemas.microsoft.com/office/drawing/2014/main" id="{E26FCA49-7EDC-4AC8-B086-54796B8DF234}"/>
              </a:ext>
            </a:extLst>
          </p:cNvPr>
          <p:cNvGrpSpPr/>
          <p:nvPr/>
        </p:nvGrpSpPr>
        <p:grpSpPr>
          <a:xfrm>
            <a:off x="9929942" y="3667037"/>
            <a:ext cx="1391977" cy="2603180"/>
            <a:chOff x="4486829" y="7775958"/>
            <a:chExt cx="1138980" cy="2130042"/>
          </a:xfrm>
        </p:grpSpPr>
        <p:pic>
          <p:nvPicPr>
            <p:cNvPr id="17" name="Picture 16">
              <a:extLst>
                <a:ext uri="{FF2B5EF4-FFF2-40B4-BE49-F238E27FC236}">
                  <a16:creationId xmlns:a16="http://schemas.microsoft.com/office/drawing/2014/main" id="{86F253FF-B29F-474E-B940-254D0567B8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829" y="7775958"/>
              <a:ext cx="1138980" cy="2130042"/>
            </a:xfrm>
            <a:prstGeom prst="rect">
              <a:avLst/>
            </a:prstGeom>
          </p:spPr>
        </p:pic>
        <p:pic>
          <p:nvPicPr>
            <p:cNvPr id="18" name="Picture 17">
              <a:extLst>
                <a:ext uri="{FF2B5EF4-FFF2-40B4-BE49-F238E27FC236}">
                  <a16:creationId xmlns:a16="http://schemas.microsoft.com/office/drawing/2014/main" id="{94F5E443-C763-46F6-8FB9-6D3BF5807D76}"/>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4648200" y="8471256"/>
              <a:ext cx="660073" cy="315058"/>
            </a:xfrm>
            <a:prstGeom prst="rect">
              <a:avLst/>
            </a:prstGeom>
          </p:spPr>
        </p:pic>
      </p:grpSp>
      <p:grpSp>
        <p:nvGrpSpPr>
          <p:cNvPr id="19" name="Group 18">
            <a:extLst>
              <a:ext uri="{FF2B5EF4-FFF2-40B4-BE49-F238E27FC236}">
                <a16:creationId xmlns:a16="http://schemas.microsoft.com/office/drawing/2014/main" id="{F1EE1967-752F-4CDB-9E24-B7071A63F688}"/>
              </a:ext>
            </a:extLst>
          </p:cNvPr>
          <p:cNvGrpSpPr/>
          <p:nvPr/>
        </p:nvGrpSpPr>
        <p:grpSpPr>
          <a:xfrm>
            <a:off x="8385495" y="4113601"/>
            <a:ext cx="1174733" cy="2350437"/>
            <a:chOff x="5625809" y="7362080"/>
            <a:chExt cx="1000632" cy="2002091"/>
          </a:xfrm>
        </p:grpSpPr>
        <p:pic>
          <p:nvPicPr>
            <p:cNvPr id="20" name="Picture 19">
              <a:extLst>
                <a:ext uri="{FF2B5EF4-FFF2-40B4-BE49-F238E27FC236}">
                  <a16:creationId xmlns:a16="http://schemas.microsoft.com/office/drawing/2014/main" id="{25734773-5BA3-4CDC-A7EA-F134532ADA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5809" y="7362080"/>
              <a:ext cx="1000632" cy="2002091"/>
            </a:xfrm>
            <a:prstGeom prst="rect">
              <a:avLst/>
            </a:prstGeom>
          </p:spPr>
        </p:pic>
        <p:pic>
          <p:nvPicPr>
            <p:cNvPr id="21" name="Picture 20">
              <a:extLst>
                <a:ext uri="{FF2B5EF4-FFF2-40B4-BE49-F238E27FC236}">
                  <a16:creationId xmlns:a16="http://schemas.microsoft.com/office/drawing/2014/main" id="{81B407CD-DDCE-404E-9383-15D183FA7B81}"/>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5873714" y="8064794"/>
              <a:ext cx="527086" cy="251582"/>
            </a:xfrm>
            <a:prstGeom prst="rect">
              <a:avLst/>
            </a:prstGeom>
          </p:spPr>
        </p:pic>
      </p:grpSp>
      <p:pic>
        <p:nvPicPr>
          <p:cNvPr id="11" name="Google Shape;91;p1">
            <a:extLst>
              <a:ext uri="{FF2B5EF4-FFF2-40B4-BE49-F238E27FC236}">
                <a16:creationId xmlns:a16="http://schemas.microsoft.com/office/drawing/2014/main" id="{DCFD4040-0FE1-4C07-AB24-08B938257BFF}"/>
              </a:ext>
            </a:extLst>
          </p:cNvPr>
          <p:cNvPicPr preferRelativeResize="0"/>
          <p:nvPr/>
        </p:nvPicPr>
        <p:blipFill rotWithShape="1">
          <a:blip r:embed="rId13">
            <a:alphaModFix/>
          </a:blip>
          <a:srcRect/>
          <a:stretch/>
        </p:blipFill>
        <p:spPr>
          <a:xfrm rot="21408806">
            <a:off x="9206475" y="4889007"/>
            <a:ext cx="2563055" cy="1570643"/>
          </a:xfrm>
          <a:prstGeom prst="rect">
            <a:avLst/>
          </a:prstGeom>
          <a:noFill/>
          <a:ln>
            <a:noFill/>
          </a:ln>
        </p:spPr>
      </p:pic>
      <p:sp>
        <p:nvSpPr>
          <p:cNvPr id="3" name="TextBox 2">
            <a:extLst>
              <a:ext uri="{FF2B5EF4-FFF2-40B4-BE49-F238E27FC236}">
                <a16:creationId xmlns:a16="http://schemas.microsoft.com/office/drawing/2014/main" id="{B19DCE75-A29D-470A-9FA4-292A4AEBAB98}"/>
              </a:ext>
            </a:extLst>
          </p:cNvPr>
          <p:cNvSpPr txBox="1"/>
          <p:nvPr/>
        </p:nvSpPr>
        <p:spPr>
          <a:xfrm>
            <a:off x="1016767" y="995367"/>
            <a:ext cx="2182329" cy="369332"/>
          </a:xfrm>
          <a:prstGeom prst="rect">
            <a:avLst/>
          </a:prstGeom>
          <a:noFill/>
        </p:spPr>
        <p:txBody>
          <a:bodyPr wrap="none" lIns="0" tIns="0" rIns="0" bIns="0" rtlCol="0">
            <a:spAutoFit/>
          </a:bodyPr>
          <a:lstStyle/>
          <a:p>
            <a:pPr algn="l"/>
            <a:r>
              <a:rPr lang="en-US" sz="2400" spc="160">
                <a:solidFill>
                  <a:schemeClr val="tx2"/>
                </a:solidFill>
                <a:latin typeface="#9Slide03 Bebas Neue Bold" panose="020B0606020202050201" pitchFamily="34" charset="0"/>
              </a:rPr>
              <a:t>TH VĨNH BÌNH BẮC 4</a:t>
            </a:r>
          </a:p>
        </p:txBody>
      </p:sp>
      <p:sp>
        <p:nvSpPr>
          <p:cNvPr id="22" name="TextBox 21">
            <a:extLst>
              <a:ext uri="{FF2B5EF4-FFF2-40B4-BE49-F238E27FC236}">
                <a16:creationId xmlns:a16="http://schemas.microsoft.com/office/drawing/2014/main" id="{B04802AF-808D-4541-9523-C53D49A0F4D7}"/>
              </a:ext>
            </a:extLst>
          </p:cNvPr>
          <p:cNvSpPr txBox="1"/>
          <p:nvPr/>
        </p:nvSpPr>
        <p:spPr>
          <a:xfrm>
            <a:off x="1992543" y="1613354"/>
            <a:ext cx="2164054" cy="830997"/>
          </a:xfrm>
          <a:prstGeom prst="rect">
            <a:avLst/>
          </a:prstGeom>
          <a:noFill/>
        </p:spPr>
        <p:txBody>
          <a:bodyPr wrap="none" lIns="0" tIns="0" rIns="0" bIns="0" rtlCol="0">
            <a:spAutoFit/>
          </a:bodyPr>
          <a:lstStyle/>
          <a:p>
            <a:pPr algn="l"/>
            <a:r>
              <a:rPr lang="en-US" sz="5400">
                <a:solidFill>
                  <a:schemeClr val="tx2"/>
                </a:solidFill>
                <a:latin typeface="#9Slide05 SVNMarpesia Pro" panose="02000506000000020003" pitchFamily="2" charset="0"/>
              </a:rPr>
              <a:t>Ch</a:t>
            </a:r>
            <a:r>
              <a:rPr lang="vi-VN" sz="5400">
                <a:solidFill>
                  <a:schemeClr val="tx2"/>
                </a:solidFill>
                <a:latin typeface="#9Slide05 SVNMarpesia Pro" panose="02000506000000020003" pitchFamily="2" charset="0"/>
              </a:rPr>
              <a:t>ư</a:t>
            </a:r>
            <a:r>
              <a:rPr lang="en-US" sz="5400">
                <a:solidFill>
                  <a:schemeClr val="tx2"/>
                </a:solidFill>
                <a:latin typeface="#9Slide05 SVNMarpesia Pro" panose="02000506000000020003" pitchFamily="2" charset="0"/>
              </a:rPr>
              <a:t>ơng trình</a:t>
            </a:r>
          </a:p>
        </p:txBody>
      </p:sp>
      <p:sp>
        <p:nvSpPr>
          <p:cNvPr id="23" name="TextBox 22">
            <a:extLst>
              <a:ext uri="{FF2B5EF4-FFF2-40B4-BE49-F238E27FC236}">
                <a16:creationId xmlns:a16="http://schemas.microsoft.com/office/drawing/2014/main" id="{25D047AB-DACF-477B-A0C2-34ACC44EF6FC}"/>
              </a:ext>
            </a:extLst>
          </p:cNvPr>
          <p:cNvSpPr txBox="1"/>
          <p:nvPr/>
        </p:nvSpPr>
        <p:spPr>
          <a:xfrm>
            <a:off x="1099440" y="2201307"/>
            <a:ext cx="9993120" cy="1846659"/>
          </a:xfrm>
          <a:prstGeom prst="rect">
            <a:avLst/>
          </a:prstGeom>
          <a:noFill/>
        </p:spPr>
        <p:txBody>
          <a:bodyPr wrap="none" lIns="0" tIns="0" rIns="0" bIns="0" rtlCol="0">
            <a:spAutoFit/>
          </a:bodyPr>
          <a:lstStyle/>
          <a:p>
            <a:pPr algn="ctr"/>
            <a:r>
              <a:rPr lang="en-US" sz="6000">
                <a:solidFill>
                  <a:schemeClr val="accent5">
                    <a:lumMod val="75000"/>
                  </a:schemeClr>
                </a:solidFill>
                <a:latin typeface="#9Slide03 Roboto Black" panose="02000000000000000000" pitchFamily="2" charset="0"/>
                <a:ea typeface="#9Slide03 Roboto Black" panose="02000000000000000000" pitchFamily="2" charset="0"/>
              </a:rPr>
              <a:t>CÔNG TÁC ĐỘI </a:t>
            </a:r>
          </a:p>
          <a:p>
            <a:pPr algn="ctr"/>
            <a:r>
              <a:rPr lang="en-US" sz="6000">
                <a:solidFill>
                  <a:schemeClr val="accent5">
                    <a:lumMod val="75000"/>
                  </a:schemeClr>
                </a:solidFill>
                <a:latin typeface="#9Slide03 Roboto Black" panose="02000000000000000000" pitchFamily="2" charset="0"/>
                <a:ea typeface="#9Slide03 Roboto Black" panose="02000000000000000000" pitchFamily="2" charset="0"/>
              </a:rPr>
              <a:t>VÀ PHONG TRÀO THIẾU NHI</a:t>
            </a:r>
          </a:p>
        </p:txBody>
      </p:sp>
      <p:sp>
        <p:nvSpPr>
          <p:cNvPr id="24" name="TextBox 23">
            <a:extLst>
              <a:ext uri="{FF2B5EF4-FFF2-40B4-BE49-F238E27FC236}">
                <a16:creationId xmlns:a16="http://schemas.microsoft.com/office/drawing/2014/main" id="{AEFCE56C-9CA1-4F40-8033-E2B389A8CDD8}"/>
              </a:ext>
            </a:extLst>
          </p:cNvPr>
          <p:cNvSpPr txBox="1"/>
          <p:nvPr/>
        </p:nvSpPr>
        <p:spPr>
          <a:xfrm>
            <a:off x="4133319" y="3839671"/>
            <a:ext cx="3915495" cy="677108"/>
          </a:xfrm>
          <a:prstGeom prst="rect">
            <a:avLst/>
          </a:prstGeom>
          <a:noFill/>
        </p:spPr>
        <p:txBody>
          <a:bodyPr wrap="none" lIns="0" tIns="0" rIns="0" bIns="0" rtlCol="0">
            <a:spAutoFit/>
          </a:bodyPr>
          <a:lstStyle/>
          <a:p>
            <a:pPr algn="l"/>
            <a:r>
              <a:rPr lang="en-US" sz="4400" spc="160">
                <a:solidFill>
                  <a:schemeClr val="tx2"/>
                </a:solidFill>
                <a:latin typeface="#9Slide03 Bebas Neue Bold" panose="020B0606020202050201" pitchFamily="34" charset="0"/>
              </a:rPr>
              <a:t>NĂM HỌC 2021-2022</a:t>
            </a:r>
          </a:p>
        </p:txBody>
      </p:sp>
    </p:spTree>
    <p:extLst>
      <p:ext uri="{BB962C8B-B14F-4D97-AF65-F5344CB8AC3E}">
        <p14:creationId xmlns:p14="http://schemas.microsoft.com/office/powerpoint/2010/main" val="6278777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1962662" y="92915"/>
            <a:ext cx="6775922" cy="830997"/>
          </a:xfrm>
          <a:prstGeom prst="rect">
            <a:avLst/>
          </a:prstGeom>
        </p:spPr>
        <p:txBody>
          <a:bodyPr wrap="square">
            <a:spAutoFit/>
          </a:bodyPr>
          <a:lstStyle/>
          <a:p>
            <a:pPr>
              <a:spcAft>
                <a:spcPts val="0"/>
              </a:spcAft>
            </a:pPr>
            <a:r>
              <a:rPr lang="vi-VN" sz="2400" b="1">
                <a:solidFill>
                  <a:srgbClr val="1D6F5A"/>
                </a:solidFill>
                <a:latin typeface="#9Slide03 Roboto Black" panose="02000000000000000000" pitchFamily="2" charset="0"/>
                <a:ea typeface="#9Slide03 Roboto Black" panose="02000000000000000000" pitchFamily="2" charset="0"/>
              </a:rPr>
              <a:t>Tạo môi trường cho thiếu nhi thực hiện lời dạy “Yêu Tổ quốc, yêu đồng bào”</a:t>
            </a:r>
            <a:endParaRPr lang="en-US" sz="3200">
              <a:solidFill>
                <a:srgbClr val="1D6F5A"/>
              </a:solidFill>
              <a:latin typeface="#9Slide03 Roboto Black" panose="02000000000000000000" pitchFamily="2" charset="0"/>
              <a:ea typeface="#9Slide03 Roboto Black" panose="02000000000000000000" pitchFamily="2" charset="0"/>
            </a:endParaRPr>
          </a:p>
        </p:txBody>
      </p:sp>
      <p:grpSp>
        <p:nvGrpSpPr>
          <p:cNvPr id="100" name="Group 99">
            <a:extLst>
              <a:ext uri="{FF2B5EF4-FFF2-40B4-BE49-F238E27FC236}">
                <a16:creationId xmlns:a16="http://schemas.microsoft.com/office/drawing/2014/main" id="{A25FE11A-E98C-490D-867C-553C1AB5C51F}"/>
              </a:ext>
            </a:extLst>
          </p:cNvPr>
          <p:cNvGrpSpPr/>
          <p:nvPr/>
        </p:nvGrpSpPr>
        <p:grpSpPr>
          <a:xfrm>
            <a:off x="609600" y="1410626"/>
            <a:ext cx="2438400" cy="4548137"/>
            <a:chOff x="-7381" y="800356"/>
            <a:chExt cx="3104846" cy="5791203"/>
          </a:xfrm>
        </p:grpSpPr>
        <p:sp>
          <p:nvSpPr>
            <p:cNvPr id="101" name="Freeform: Shape 100">
              <a:extLst>
                <a:ext uri="{FF2B5EF4-FFF2-40B4-BE49-F238E27FC236}">
                  <a16:creationId xmlns:a16="http://schemas.microsoft.com/office/drawing/2014/main" id="{EA06BE15-A961-4484-BBE6-4953BB0FE3F6}"/>
                </a:ext>
              </a:extLst>
            </p:cNvPr>
            <p:cNvSpPr/>
            <p:nvPr/>
          </p:nvSpPr>
          <p:spPr>
            <a:xfrm>
              <a:off x="0" y="800356"/>
              <a:ext cx="3097465" cy="5791203"/>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A21DA435-9CFD-40E0-B0E4-C96E1E4D2C94}"/>
                </a:ext>
              </a:extLst>
            </p:cNvPr>
            <p:cNvSpPr/>
            <p:nvPr/>
          </p:nvSpPr>
          <p:spPr>
            <a:xfrm>
              <a:off x="12044" y="932989"/>
              <a:ext cx="2787368" cy="5574739"/>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3AAE8DF0-D1FA-4AEA-B750-E7283755A6F1}"/>
                </a:ext>
              </a:extLst>
            </p:cNvPr>
            <p:cNvSpPr/>
            <p:nvPr/>
          </p:nvSpPr>
          <p:spPr>
            <a:xfrm>
              <a:off x="-7381" y="1718932"/>
              <a:ext cx="2013716" cy="4027439"/>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a:gsLst>
                <a:gs pos="0">
                  <a:srgbClr val="E0E1E5"/>
                </a:gs>
                <a:gs pos="98000">
                  <a:schemeClr val="bg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A633AC50-1CE0-4E04-BD79-F088EF4BA179}"/>
                </a:ext>
              </a:extLst>
            </p:cNvPr>
            <p:cNvSpPr/>
            <p:nvPr/>
          </p:nvSpPr>
          <p:spPr>
            <a:xfrm>
              <a:off x="0" y="1893147"/>
              <a:ext cx="1840829" cy="3681664"/>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flip="none" rotWithShape="1">
              <a:gsLst>
                <a:gs pos="19000">
                  <a:srgbClr val="00B050"/>
                </a:gs>
                <a:gs pos="98000">
                  <a:schemeClr val="bg1"/>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5" name="Straight Connector 104">
            <a:extLst>
              <a:ext uri="{FF2B5EF4-FFF2-40B4-BE49-F238E27FC236}">
                <a16:creationId xmlns:a16="http://schemas.microsoft.com/office/drawing/2014/main" id="{AE08C733-F19E-4294-9EEB-C61ECC29C358}"/>
              </a:ext>
            </a:extLst>
          </p:cNvPr>
          <p:cNvCxnSpPr>
            <a:cxnSpLocks/>
          </p:cNvCxnSpPr>
          <p:nvPr/>
        </p:nvCxnSpPr>
        <p:spPr>
          <a:xfrm>
            <a:off x="3097657" y="4784258"/>
            <a:ext cx="977737" cy="0"/>
          </a:xfrm>
          <a:prstGeom prst="line">
            <a:avLst/>
          </a:prstGeom>
          <a:ln w="12700">
            <a:solidFill>
              <a:srgbClr val="1D6F5A"/>
            </a:solidFill>
            <a:prstDash val="dash"/>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B98FE-DEF2-4831-B12F-886A0A2D1A3C}"/>
              </a:ext>
            </a:extLst>
          </p:cNvPr>
          <p:cNvSpPr/>
          <p:nvPr/>
        </p:nvSpPr>
        <p:spPr>
          <a:xfrm>
            <a:off x="1290634" y="1117919"/>
            <a:ext cx="926611" cy="92661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7E3771A-29B5-4D8D-871A-6EE06B706942}"/>
              </a:ext>
            </a:extLst>
          </p:cNvPr>
          <p:cNvSpPr/>
          <p:nvPr/>
        </p:nvSpPr>
        <p:spPr>
          <a:xfrm>
            <a:off x="2202473" y="2049966"/>
            <a:ext cx="926611" cy="92661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E1713B5-C7E3-436F-B280-6B0D4D80EE1B}"/>
              </a:ext>
            </a:extLst>
          </p:cNvPr>
          <p:cNvSpPr/>
          <p:nvPr/>
        </p:nvSpPr>
        <p:spPr>
          <a:xfrm>
            <a:off x="2475745" y="3185617"/>
            <a:ext cx="926611" cy="92661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93E0180-A179-45DA-AEAF-8DCBAEB4D50E}"/>
              </a:ext>
            </a:extLst>
          </p:cNvPr>
          <p:cNvSpPr/>
          <p:nvPr/>
        </p:nvSpPr>
        <p:spPr>
          <a:xfrm>
            <a:off x="2202473" y="4321763"/>
            <a:ext cx="926611" cy="92661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42249CB-4645-4CCC-8030-53333B8A974A}"/>
              </a:ext>
            </a:extLst>
          </p:cNvPr>
          <p:cNvSpPr/>
          <p:nvPr/>
        </p:nvSpPr>
        <p:spPr>
          <a:xfrm>
            <a:off x="1267195" y="5263387"/>
            <a:ext cx="926611" cy="92661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7F70AC86-0F4D-4639-A381-0DA44FC1FCE9}"/>
              </a:ext>
            </a:extLst>
          </p:cNvPr>
          <p:cNvCxnSpPr>
            <a:cxnSpLocks/>
          </p:cNvCxnSpPr>
          <p:nvPr/>
        </p:nvCxnSpPr>
        <p:spPr>
          <a:xfrm>
            <a:off x="3120011" y="2513552"/>
            <a:ext cx="940467" cy="34"/>
          </a:xfrm>
          <a:prstGeom prst="line">
            <a:avLst/>
          </a:prstGeom>
          <a:ln w="12700">
            <a:solidFill>
              <a:srgbClr val="F89617"/>
            </a:solidFill>
            <a:prstDash val="dash"/>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823143B-95A2-4BB6-BD22-932E6842BC75}"/>
              </a:ext>
            </a:extLst>
          </p:cNvPr>
          <p:cNvSpPr/>
          <p:nvPr/>
        </p:nvSpPr>
        <p:spPr>
          <a:xfrm>
            <a:off x="3467983" y="2395345"/>
            <a:ext cx="230841" cy="23084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148A1F1-5F28-4B7E-AE71-249D34F3B1CB}"/>
              </a:ext>
            </a:extLst>
          </p:cNvPr>
          <p:cNvSpPr/>
          <p:nvPr/>
        </p:nvSpPr>
        <p:spPr>
          <a:xfrm>
            <a:off x="3507203" y="243456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EAA1ADE-4DFB-4711-9799-7EB0EF9ACD8D}"/>
              </a:ext>
            </a:extLst>
          </p:cNvPr>
          <p:cNvCxnSpPr>
            <a:cxnSpLocks/>
          </p:cNvCxnSpPr>
          <p:nvPr/>
        </p:nvCxnSpPr>
        <p:spPr>
          <a:xfrm>
            <a:off x="3374368" y="3641617"/>
            <a:ext cx="940467" cy="34"/>
          </a:xfrm>
          <a:prstGeom prst="line">
            <a:avLst/>
          </a:prstGeom>
          <a:ln w="12700">
            <a:solidFill>
              <a:srgbClr val="B6232D"/>
            </a:solidFill>
            <a:prstDash val="dash"/>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B2BFFC48-B82D-47AE-8230-068D149E33EE}"/>
              </a:ext>
            </a:extLst>
          </p:cNvPr>
          <p:cNvGrpSpPr/>
          <p:nvPr/>
        </p:nvGrpSpPr>
        <p:grpSpPr>
          <a:xfrm>
            <a:off x="3722340" y="3523410"/>
            <a:ext cx="230841" cy="230841"/>
            <a:chOff x="3678889" y="3570195"/>
            <a:chExt cx="230841" cy="230841"/>
          </a:xfrm>
        </p:grpSpPr>
        <p:sp>
          <p:nvSpPr>
            <p:cNvPr id="121" name="Oval 120">
              <a:extLst>
                <a:ext uri="{FF2B5EF4-FFF2-40B4-BE49-F238E27FC236}">
                  <a16:creationId xmlns:a16="http://schemas.microsoft.com/office/drawing/2014/main" id="{5C280A09-3D43-4759-8793-860A50FFD203}"/>
                </a:ext>
              </a:extLst>
            </p:cNvPr>
            <p:cNvSpPr/>
            <p:nvPr/>
          </p:nvSpPr>
          <p:spPr>
            <a:xfrm>
              <a:off x="3678889" y="3570195"/>
              <a:ext cx="230841" cy="23084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AF595AE-7FE2-46CD-8EE5-988CEE6F55A8}"/>
                </a:ext>
              </a:extLst>
            </p:cNvPr>
            <p:cNvSpPr/>
            <p:nvPr/>
          </p:nvSpPr>
          <p:spPr>
            <a:xfrm>
              <a:off x="3718109" y="36094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3" name="Straight Connector 122">
            <a:extLst>
              <a:ext uri="{FF2B5EF4-FFF2-40B4-BE49-F238E27FC236}">
                <a16:creationId xmlns:a16="http://schemas.microsoft.com/office/drawing/2014/main" id="{0FBBE190-C68F-445D-9CA5-6F8621B309A3}"/>
              </a:ext>
            </a:extLst>
          </p:cNvPr>
          <p:cNvCxnSpPr>
            <a:cxnSpLocks/>
          </p:cNvCxnSpPr>
          <p:nvPr/>
        </p:nvCxnSpPr>
        <p:spPr>
          <a:xfrm>
            <a:off x="2166864" y="5732123"/>
            <a:ext cx="1201666" cy="1"/>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65A24EEE-8C85-4DE0-B168-81B2A3F4A6DE}"/>
              </a:ext>
            </a:extLst>
          </p:cNvPr>
          <p:cNvGrpSpPr/>
          <p:nvPr/>
        </p:nvGrpSpPr>
        <p:grpSpPr>
          <a:xfrm>
            <a:off x="3438934" y="4677110"/>
            <a:ext cx="230841" cy="230841"/>
            <a:chOff x="3395483" y="4723895"/>
            <a:chExt cx="230841" cy="230841"/>
          </a:xfrm>
        </p:grpSpPr>
        <p:sp>
          <p:nvSpPr>
            <p:cNvPr id="125" name="Oval 124">
              <a:extLst>
                <a:ext uri="{FF2B5EF4-FFF2-40B4-BE49-F238E27FC236}">
                  <a16:creationId xmlns:a16="http://schemas.microsoft.com/office/drawing/2014/main" id="{526B4A20-6F7A-4A2B-ACAC-9FBADA70E918}"/>
                </a:ext>
              </a:extLst>
            </p:cNvPr>
            <p:cNvSpPr/>
            <p:nvPr/>
          </p:nvSpPr>
          <p:spPr>
            <a:xfrm>
              <a:off x="3395483" y="4723895"/>
              <a:ext cx="230841" cy="23084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F55DD46-A661-4151-8550-AE5201FFE98B}"/>
                </a:ext>
              </a:extLst>
            </p:cNvPr>
            <p:cNvSpPr/>
            <p:nvPr/>
          </p:nvSpPr>
          <p:spPr>
            <a:xfrm>
              <a:off x="3434703" y="47631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140AF34D-B0F7-4F30-A25D-34F4215216A0}"/>
              </a:ext>
            </a:extLst>
          </p:cNvPr>
          <p:cNvGrpSpPr/>
          <p:nvPr/>
        </p:nvGrpSpPr>
        <p:grpSpPr>
          <a:xfrm>
            <a:off x="2677531" y="5616703"/>
            <a:ext cx="230841" cy="230841"/>
            <a:chOff x="2905844" y="5790303"/>
            <a:chExt cx="230841" cy="230841"/>
          </a:xfrm>
        </p:grpSpPr>
        <p:sp>
          <p:nvSpPr>
            <p:cNvPr id="128" name="Oval 127">
              <a:extLst>
                <a:ext uri="{FF2B5EF4-FFF2-40B4-BE49-F238E27FC236}">
                  <a16:creationId xmlns:a16="http://schemas.microsoft.com/office/drawing/2014/main" id="{B389AD73-47C0-41EF-9949-ED3DEC33F710}"/>
                </a:ext>
              </a:extLst>
            </p:cNvPr>
            <p:cNvSpPr/>
            <p:nvPr/>
          </p:nvSpPr>
          <p:spPr>
            <a:xfrm>
              <a:off x="2905844" y="5790303"/>
              <a:ext cx="230841" cy="2308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949BAE6-1A7E-4991-838F-0A68941E1BBF}"/>
                </a:ext>
              </a:extLst>
            </p:cNvPr>
            <p:cNvSpPr/>
            <p:nvPr/>
          </p:nvSpPr>
          <p:spPr>
            <a:xfrm>
              <a:off x="2945064" y="5829523"/>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a:extLst>
              <a:ext uri="{FF2B5EF4-FFF2-40B4-BE49-F238E27FC236}">
                <a16:creationId xmlns:a16="http://schemas.microsoft.com/office/drawing/2014/main" id="{C3D29338-A5E5-4324-AC08-ABAFCE6ED717}"/>
              </a:ext>
            </a:extLst>
          </p:cNvPr>
          <p:cNvCxnSpPr/>
          <p:nvPr/>
        </p:nvCxnSpPr>
        <p:spPr>
          <a:xfrm>
            <a:off x="2195544" y="1534064"/>
            <a:ext cx="940467" cy="34"/>
          </a:xfrm>
          <a:prstGeom prst="line">
            <a:avLst/>
          </a:prstGeom>
          <a:ln w="12700">
            <a:solidFill>
              <a:srgbClr val="FF3D5D"/>
            </a:solidFill>
            <a:prstDash val="dash"/>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754F629B-2DF9-4CDC-9BC4-B7AFF4D4A00F}"/>
              </a:ext>
            </a:extLst>
          </p:cNvPr>
          <p:cNvSpPr/>
          <p:nvPr/>
        </p:nvSpPr>
        <p:spPr>
          <a:xfrm>
            <a:off x="2541900" y="1420334"/>
            <a:ext cx="230841" cy="23084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34E99496-B2F3-446A-A6E0-5C33F5C77EE9}"/>
              </a:ext>
            </a:extLst>
          </p:cNvPr>
          <p:cNvSpPr/>
          <p:nvPr/>
        </p:nvSpPr>
        <p:spPr>
          <a:xfrm>
            <a:off x="2581120" y="1459554"/>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6682291-9812-40F6-ADFF-6DF49C6ED095}"/>
              </a:ext>
            </a:extLst>
          </p:cNvPr>
          <p:cNvSpPr/>
          <p:nvPr/>
        </p:nvSpPr>
        <p:spPr>
          <a:xfrm>
            <a:off x="3159282" y="1116133"/>
            <a:ext cx="7781355" cy="743589"/>
          </a:xfrm>
          <a:prstGeom prst="roundRect">
            <a:avLst>
              <a:gd name="adj" fmla="val 50000"/>
            </a:avLst>
          </a:prstGeom>
          <a:solidFill>
            <a:srgbClr val="FF3D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Rectangle: Rounded Corners 134">
            <a:extLst>
              <a:ext uri="{FF2B5EF4-FFF2-40B4-BE49-F238E27FC236}">
                <a16:creationId xmlns:a16="http://schemas.microsoft.com/office/drawing/2014/main" id="{6B030414-2273-495F-878E-39D951113047}"/>
              </a:ext>
            </a:extLst>
          </p:cNvPr>
          <p:cNvSpPr/>
          <p:nvPr/>
        </p:nvSpPr>
        <p:spPr>
          <a:xfrm>
            <a:off x="3844601" y="2131898"/>
            <a:ext cx="7781355" cy="743589"/>
          </a:xfrm>
          <a:prstGeom prst="roundRect">
            <a:avLst>
              <a:gd name="adj" fmla="val 50000"/>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6" name="Rectangle: Rounded Corners 135">
            <a:extLst>
              <a:ext uri="{FF2B5EF4-FFF2-40B4-BE49-F238E27FC236}">
                <a16:creationId xmlns:a16="http://schemas.microsoft.com/office/drawing/2014/main" id="{F7CEB632-F058-48A7-9F43-C4EED7D1DB73}"/>
              </a:ext>
            </a:extLst>
          </p:cNvPr>
          <p:cNvSpPr/>
          <p:nvPr/>
        </p:nvSpPr>
        <p:spPr>
          <a:xfrm>
            <a:off x="4129287" y="3267035"/>
            <a:ext cx="7605513" cy="743589"/>
          </a:xfrm>
          <a:prstGeom prst="roundRect">
            <a:avLst>
              <a:gd name="adj" fmla="val 50000"/>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Rounded Corners 136">
            <a:extLst>
              <a:ext uri="{FF2B5EF4-FFF2-40B4-BE49-F238E27FC236}">
                <a16:creationId xmlns:a16="http://schemas.microsoft.com/office/drawing/2014/main" id="{07D13886-9BC5-4CEA-B634-C251D62AEE59}"/>
              </a:ext>
            </a:extLst>
          </p:cNvPr>
          <p:cNvSpPr/>
          <p:nvPr/>
        </p:nvSpPr>
        <p:spPr>
          <a:xfrm>
            <a:off x="3953181" y="4392280"/>
            <a:ext cx="7605513" cy="743589"/>
          </a:xfrm>
          <a:prstGeom prst="roundRect">
            <a:avLst>
              <a:gd name="adj" fmla="val 50000"/>
            </a:avLst>
          </a:prstGeom>
          <a:solidFill>
            <a:srgbClr val="1D6F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8" name="Rectangle: Rounded Corners 137">
            <a:extLst>
              <a:ext uri="{FF2B5EF4-FFF2-40B4-BE49-F238E27FC236}">
                <a16:creationId xmlns:a16="http://schemas.microsoft.com/office/drawing/2014/main" id="{9F55F07B-6359-47BA-A120-4B7A32CD83B9}"/>
              </a:ext>
            </a:extLst>
          </p:cNvPr>
          <p:cNvSpPr/>
          <p:nvPr/>
        </p:nvSpPr>
        <p:spPr>
          <a:xfrm>
            <a:off x="3209236" y="5388576"/>
            <a:ext cx="7839764" cy="743589"/>
          </a:xfrm>
          <a:prstGeom prst="roundRect">
            <a:avLst>
              <a:gd name="adj" fmla="val 5000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39" name="Picture 138">
            <a:extLst>
              <a:ext uri="{FF2B5EF4-FFF2-40B4-BE49-F238E27FC236}">
                <a16:creationId xmlns:a16="http://schemas.microsoft.com/office/drawing/2014/main" id="{8A82665B-205A-4168-B505-AAF358FBD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95" y="3054133"/>
            <a:ext cx="1288304" cy="1391193"/>
          </a:xfrm>
          <a:prstGeom prst="rect">
            <a:avLst/>
          </a:prstGeom>
        </p:spPr>
      </p:pic>
      <p:pic>
        <p:nvPicPr>
          <p:cNvPr id="22" name="Graphic 21" descr="Bullseye">
            <a:extLst>
              <a:ext uri="{FF2B5EF4-FFF2-40B4-BE49-F238E27FC236}">
                <a16:creationId xmlns:a16="http://schemas.microsoft.com/office/drawing/2014/main" id="{8E636A76-FE8A-4ED1-94BC-3768D53C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1382" y="1251501"/>
            <a:ext cx="565125" cy="565125"/>
          </a:xfrm>
          <a:prstGeom prst="rect">
            <a:avLst/>
          </a:prstGeom>
        </p:spPr>
      </p:pic>
      <p:pic>
        <p:nvPicPr>
          <p:cNvPr id="24" name="Graphic 23" descr="Gears">
            <a:extLst>
              <a:ext uri="{FF2B5EF4-FFF2-40B4-BE49-F238E27FC236}">
                <a16:creationId xmlns:a16="http://schemas.microsoft.com/office/drawing/2014/main" id="{D532F11D-377F-4913-A0BD-EF0656CD0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5934" y="2198892"/>
            <a:ext cx="609600" cy="609600"/>
          </a:xfrm>
          <a:prstGeom prst="rect">
            <a:avLst/>
          </a:prstGeom>
        </p:spPr>
      </p:pic>
      <p:pic>
        <p:nvPicPr>
          <p:cNvPr id="27" name="Graphic 26" descr="Single gear">
            <a:extLst>
              <a:ext uri="{FF2B5EF4-FFF2-40B4-BE49-F238E27FC236}">
                <a16:creationId xmlns:a16="http://schemas.microsoft.com/office/drawing/2014/main" id="{7370062A-A2E2-48FA-831A-7425EC210D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90128" y="5377000"/>
            <a:ext cx="704725" cy="704725"/>
          </a:xfrm>
          <a:prstGeom prst="rect">
            <a:avLst/>
          </a:prstGeom>
        </p:spPr>
      </p:pic>
      <p:pic>
        <p:nvPicPr>
          <p:cNvPr id="30" name="Graphic 29" descr="Lightbulb">
            <a:extLst>
              <a:ext uri="{FF2B5EF4-FFF2-40B4-BE49-F238E27FC236}">
                <a16:creationId xmlns:a16="http://schemas.microsoft.com/office/drawing/2014/main" id="{4DAF7234-2DF1-4BE1-BB19-D6726D075C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35585" y="4437010"/>
            <a:ext cx="667244" cy="667244"/>
          </a:xfrm>
          <a:prstGeom prst="rect">
            <a:avLst/>
          </a:prstGeom>
        </p:spPr>
      </p:pic>
      <p:pic>
        <p:nvPicPr>
          <p:cNvPr id="32" name="Graphic 31" descr="Research">
            <a:extLst>
              <a:ext uri="{FF2B5EF4-FFF2-40B4-BE49-F238E27FC236}">
                <a16:creationId xmlns:a16="http://schemas.microsoft.com/office/drawing/2014/main" id="{417D28F6-F094-4D48-BEA8-90A9765FA6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96516" y="3313045"/>
            <a:ext cx="642986" cy="642986"/>
          </a:xfrm>
          <a:prstGeom prst="rect">
            <a:avLst/>
          </a:prstGeom>
        </p:spPr>
      </p:pic>
      <p:sp>
        <p:nvSpPr>
          <p:cNvPr id="140" name="Rectangle 139">
            <a:extLst>
              <a:ext uri="{FF2B5EF4-FFF2-40B4-BE49-F238E27FC236}">
                <a16:creationId xmlns:a16="http://schemas.microsoft.com/office/drawing/2014/main" id="{6FD71326-3377-479B-9D16-F4BEDF458ECC}"/>
              </a:ext>
            </a:extLst>
          </p:cNvPr>
          <p:cNvSpPr/>
          <p:nvPr/>
        </p:nvSpPr>
        <p:spPr>
          <a:xfrm>
            <a:off x="3272254" y="1177710"/>
            <a:ext cx="7629111" cy="646331"/>
          </a:xfrm>
          <a:prstGeom prst="rect">
            <a:avLst/>
          </a:prstGeom>
        </p:spPr>
        <p:txBody>
          <a:bodyPr wrap="square">
            <a:spAutoFit/>
          </a:bodyPr>
          <a:lstStyle/>
          <a:p>
            <a:r>
              <a:rPr lang="vi-VN">
                <a:solidFill>
                  <a:schemeClr val="bg1"/>
                </a:solidFill>
              </a:rPr>
              <a:t>Chỉ đạo thực hiện nghiêm túc lễ chào cờ, hát Quốc ca và nâng cao chất lượng sinh hoạt liên đội dưới cờ hằng tuần</a:t>
            </a:r>
            <a:r>
              <a:rPr lang="en-US">
                <a:solidFill>
                  <a:schemeClr val="bg1"/>
                </a:solidFill>
              </a:rPr>
              <a:t>.</a:t>
            </a:r>
          </a:p>
        </p:txBody>
      </p:sp>
      <p:sp>
        <p:nvSpPr>
          <p:cNvPr id="143" name="Rectangle 142">
            <a:extLst>
              <a:ext uri="{FF2B5EF4-FFF2-40B4-BE49-F238E27FC236}">
                <a16:creationId xmlns:a16="http://schemas.microsoft.com/office/drawing/2014/main" id="{9E6CC904-68CA-450D-A3BD-E7A5ACDEC435}"/>
              </a:ext>
            </a:extLst>
          </p:cNvPr>
          <p:cNvSpPr/>
          <p:nvPr/>
        </p:nvSpPr>
        <p:spPr>
          <a:xfrm>
            <a:off x="3937825" y="2164785"/>
            <a:ext cx="7629111" cy="646331"/>
          </a:xfrm>
          <a:prstGeom prst="rect">
            <a:avLst/>
          </a:prstGeom>
        </p:spPr>
        <p:txBody>
          <a:bodyPr wrap="square">
            <a:spAutoFit/>
          </a:bodyPr>
          <a:lstStyle/>
          <a:p>
            <a:r>
              <a:rPr lang="vi-VN">
                <a:solidFill>
                  <a:schemeClr val="bg1"/>
                </a:solidFill>
              </a:rPr>
              <a:t>Tổ chức cho thiếu nhi tham gia các hoạt động tuyên truyền, chào mừng Đại hội Đoàn các cấp; hoạt động tìm hiểu, viết thư gửi Đại hội Đoàn.</a:t>
            </a:r>
            <a:endParaRPr lang="en-US">
              <a:solidFill>
                <a:schemeClr val="bg1"/>
              </a:solidFill>
            </a:endParaRPr>
          </a:p>
        </p:txBody>
      </p:sp>
      <p:sp>
        <p:nvSpPr>
          <p:cNvPr id="144" name="Rectangle 143">
            <a:extLst>
              <a:ext uri="{FF2B5EF4-FFF2-40B4-BE49-F238E27FC236}">
                <a16:creationId xmlns:a16="http://schemas.microsoft.com/office/drawing/2014/main" id="{530FED7E-B41A-4C3D-AE41-8B4C9AB64FD4}"/>
              </a:ext>
            </a:extLst>
          </p:cNvPr>
          <p:cNvSpPr/>
          <p:nvPr/>
        </p:nvSpPr>
        <p:spPr>
          <a:xfrm>
            <a:off x="4248022" y="3309700"/>
            <a:ext cx="7629111" cy="646331"/>
          </a:xfrm>
          <a:prstGeom prst="rect">
            <a:avLst/>
          </a:prstGeom>
        </p:spPr>
        <p:txBody>
          <a:bodyPr wrap="square">
            <a:spAutoFit/>
          </a:bodyPr>
          <a:lstStyle/>
          <a:p>
            <a:r>
              <a:rPr lang="vi-VN">
                <a:solidFill>
                  <a:schemeClr val="bg1"/>
                </a:solidFill>
              </a:rPr>
              <a:t>Tổ chức nghiên cứu, đổi mới, đa dạng hoá hình thức tổ chức các hoạt động tuyên truyền, giáo dục đạo đức, lối sống, truyền thống cách mạng</a:t>
            </a:r>
            <a:r>
              <a:rPr lang="en-US">
                <a:solidFill>
                  <a:schemeClr val="bg1"/>
                </a:solidFill>
              </a:rPr>
              <a:t>...</a:t>
            </a:r>
          </a:p>
        </p:txBody>
      </p:sp>
      <p:sp>
        <p:nvSpPr>
          <p:cNvPr id="145" name="Rectangle 144">
            <a:extLst>
              <a:ext uri="{FF2B5EF4-FFF2-40B4-BE49-F238E27FC236}">
                <a16:creationId xmlns:a16="http://schemas.microsoft.com/office/drawing/2014/main" id="{580DF23C-8D1A-4611-9B62-8551787B0324}"/>
              </a:ext>
            </a:extLst>
          </p:cNvPr>
          <p:cNvSpPr/>
          <p:nvPr/>
        </p:nvSpPr>
        <p:spPr>
          <a:xfrm>
            <a:off x="4141694" y="4407781"/>
            <a:ext cx="7629111" cy="646331"/>
          </a:xfrm>
          <a:prstGeom prst="rect">
            <a:avLst/>
          </a:prstGeom>
        </p:spPr>
        <p:txBody>
          <a:bodyPr wrap="square">
            <a:spAutoFit/>
          </a:bodyPr>
          <a:lstStyle/>
          <a:p>
            <a:r>
              <a:rPr lang="vi-VN">
                <a:solidFill>
                  <a:schemeClr val="bg1"/>
                </a:solidFill>
              </a:rPr>
              <a:t>Liên đội thực hiện tốt công tác Trần Quốc Toản thông qua tổ chức các hoạt động đền ơn đáp nghĩa;</a:t>
            </a:r>
            <a:endParaRPr lang="en-US">
              <a:solidFill>
                <a:schemeClr val="bg1"/>
              </a:solidFill>
            </a:endParaRPr>
          </a:p>
        </p:txBody>
      </p:sp>
      <p:sp>
        <p:nvSpPr>
          <p:cNvPr id="146" name="Rectangle 145">
            <a:extLst>
              <a:ext uri="{FF2B5EF4-FFF2-40B4-BE49-F238E27FC236}">
                <a16:creationId xmlns:a16="http://schemas.microsoft.com/office/drawing/2014/main" id="{257D683F-3B82-4BC5-B9A9-6C3E01234410}"/>
              </a:ext>
            </a:extLst>
          </p:cNvPr>
          <p:cNvSpPr/>
          <p:nvPr/>
        </p:nvSpPr>
        <p:spPr>
          <a:xfrm>
            <a:off x="3272255" y="5443240"/>
            <a:ext cx="7668382" cy="646331"/>
          </a:xfrm>
          <a:prstGeom prst="rect">
            <a:avLst/>
          </a:prstGeom>
        </p:spPr>
        <p:txBody>
          <a:bodyPr wrap="square">
            <a:spAutoFit/>
          </a:bodyPr>
          <a:lstStyle/>
          <a:p>
            <a:r>
              <a:rPr lang="vi-VN">
                <a:solidFill>
                  <a:schemeClr val="bg1"/>
                </a:solidFill>
              </a:rPr>
              <a:t>Triển khai các hình thức tuyên truyền mới, hấp dẫn học sinh, như: infographic, clip,... qua các kênh thông tin của Liên đội nhà trường </a:t>
            </a:r>
            <a:endParaRPr lang="en-US">
              <a:solidFill>
                <a:schemeClr val="bg1"/>
              </a:solidFill>
            </a:endParaRPr>
          </a:p>
        </p:txBody>
      </p:sp>
    </p:spTree>
    <p:extLst>
      <p:ext uri="{BB962C8B-B14F-4D97-AF65-F5344CB8AC3E}">
        <p14:creationId xmlns:p14="http://schemas.microsoft.com/office/powerpoint/2010/main" val="13256220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1962662" y="92915"/>
            <a:ext cx="6775922" cy="830997"/>
          </a:xfrm>
          <a:prstGeom prst="rect">
            <a:avLst/>
          </a:prstGeom>
        </p:spPr>
        <p:txBody>
          <a:bodyPr wrap="square">
            <a:spAutoFit/>
          </a:bodyPr>
          <a:lstStyle/>
          <a:p>
            <a:pPr>
              <a:spcAft>
                <a:spcPts val="0"/>
              </a:spcAft>
            </a:pPr>
            <a:r>
              <a:rPr lang="vi-VN" sz="2400" b="1">
                <a:solidFill>
                  <a:srgbClr val="1D6F5A"/>
                </a:solidFill>
                <a:latin typeface="#9Slide03 Roboto Black" panose="02000000000000000000" pitchFamily="2" charset="0"/>
                <a:ea typeface="#9Slide03 Roboto Black" panose="02000000000000000000" pitchFamily="2" charset="0"/>
              </a:rPr>
              <a:t>Tạo môi trường cho thiếu nhi thực hiện lời dạy “Học tập tốt, lao động tốt”</a:t>
            </a:r>
            <a:endParaRPr lang="en-US" sz="3200">
              <a:solidFill>
                <a:srgbClr val="1D6F5A"/>
              </a:solidFill>
              <a:latin typeface="#9Slide03 Roboto Black" panose="02000000000000000000" pitchFamily="2" charset="0"/>
              <a:ea typeface="#9Slide03 Roboto Black" panose="02000000000000000000" pitchFamily="2" charset="0"/>
            </a:endParaRPr>
          </a:p>
        </p:txBody>
      </p:sp>
      <p:grpSp>
        <p:nvGrpSpPr>
          <p:cNvPr id="100" name="Group 99">
            <a:extLst>
              <a:ext uri="{FF2B5EF4-FFF2-40B4-BE49-F238E27FC236}">
                <a16:creationId xmlns:a16="http://schemas.microsoft.com/office/drawing/2014/main" id="{A25FE11A-E98C-490D-867C-553C1AB5C51F}"/>
              </a:ext>
            </a:extLst>
          </p:cNvPr>
          <p:cNvGrpSpPr/>
          <p:nvPr/>
        </p:nvGrpSpPr>
        <p:grpSpPr>
          <a:xfrm>
            <a:off x="609600" y="1410626"/>
            <a:ext cx="2438400" cy="4548137"/>
            <a:chOff x="-7381" y="800356"/>
            <a:chExt cx="3104846" cy="5791203"/>
          </a:xfrm>
        </p:grpSpPr>
        <p:sp>
          <p:nvSpPr>
            <p:cNvPr id="101" name="Freeform: Shape 100">
              <a:extLst>
                <a:ext uri="{FF2B5EF4-FFF2-40B4-BE49-F238E27FC236}">
                  <a16:creationId xmlns:a16="http://schemas.microsoft.com/office/drawing/2014/main" id="{EA06BE15-A961-4484-BBE6-4953BB0FE3F6}"/>
                </a:ext>
              </a:extLst>
            </p:cNvPr>
            <p:cNvSpPr/>
            <p:nvPr/>
          </p:nvSpPr>
          <p:spPr>
            <a:xfrm>
              <a:off x="0" y="800356"/>
              <a:ext cx="3097465" cy="5791203"/>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A21DA435-9CFD-40E0-B0E4-C96E1E4D2C94}"/>
                </a:ext>
              </a:extLst>
            </p:cNvPr>
            <p:cNvSpPr/>
            <p:nvPr/>
          </p:nvSpPr>
          <p:spPr>
            <a:xfrm>
              <a:off x="12044" y="932989"/>
              <a:ext cx="2787368" cy="5574739"/>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3AAE8DF0-D1FA-4AEA-B750-E7283755A6F1}"/>
                </a:ext>
              </a:extLst>
            </p:cNvPr>
            <p:cNvSpPr/>
            <p:nvPr/>
          </p:nvSpPr>
          <p:spPr>
            <a:xfrm>
              <a:off x="-7381" y="1718932"/>
              <a:ext cx="2013716" cy="4027439"/>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a:gsLst>
                <a:gs pos="0">
                  <a:srgbClr val="E0E1E5"/>
                </a:gs>
                <a:gs pos="98000">
                  <a:schemeClr val="bg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A633AC50-1CE0-4E04-BD79-F088EF4BA179}"/>
                </a:ext>
              </a:extLst>
            </p:cNvPr>
            <p:cNvSpPr/>
            <p:nvPr/>
          </p:nvSpPr>
          <p:spPr>
            <a:xfrm>
              <a:off x="0" y="1893147"/>
              <a:ext cx="1840829" cy="3681664"/>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flip="none" rotWithShape="1">
              <a:gsLst>
                <a:gs pos="19000">
                  <a:srgbClr val="00B050"/>
                </a:gs>
                <a:gs pos="98000">
                  <a:schemeClr val="bg1"/>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5" name="Straight Connector 104">
            <a:extLst>
              <a:ext uri="{FF2B5EF4-FFF2-40B4-BE49-F238E27FC236}">
                <a16:creationId xmlns:a16="http://schemas.microsoft.com/office/drawing/2014/main" id="{AE08C733-F19E-4294-9EEB-C61ECC29C358}"/>
              </a:ext>
            </a:extLst>
          </p:cNvPr>
          <p:cNvCxnSpPr>
            <a:cxnSpLocks/>
          </p:cNvCxnSpPr>
          <p:nvPr/>
        </p:nvCxnSpPr>
        <p:spPr>
          <a:xfrm>
            <a:off x="3097657" y="4784258"/>
            <a:ext cx="977737" cy="0"/>
          </a:xfrm>
          <a:prstGeom prst="line">
            <a:avLst/>
          </a:prstGeom>
          <a:ln w="12700">
            <a:solidFill>
              <a:srgbClr val="1D6F5A"/>
            </a:solidFill>
            <a:prstDash val="dash"/>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B98FE-DEF2-4831-B12F-886A0A2D1A3C}"/>
              </a:ext>
            </a:extLst>
          </p:cNvPr>
          <p:cNvSpPr/>
          <p:nvPr/>
        </p:nvSpPr>
        <p:spPr>
          <a:xfrm>
            <a:off x="1290634" y="1117919"/>
            <a:ext cx="926611" cy="92661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7E3771A-29B5-4D8D-871A-6EE06B706942}"/>
              </a:ext>
            </a:extLst>
          </p:cNvPr>
          <p:cNvSpPr/>
          <p:nvPr/>
        </p:nvSpPr>
        <p:spPr>
          <a:xfrm>
            <a:off x="2202473" y="2049966"/>
            <a:ext cx="926611" cy="92661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E1713B5-C7E3-436F-B280-6B0D4D80EE1B}"/>
              </a:ext>
            </a:extLst>
          </p:cNvPr>
          <p:cNvSpPr/>
          <p:nvPr/>
        </p:nvSpPr>
        <p:spPr>
          <a:xfrm>
            <a:off x="2475745" y="3185617"/>
            <a:ext cx="926611" cy="92661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93E0180-A179-45DA-AEAF-8DCBAEB4D50E}"/>
              </a:ext>
            </a:extLst>
          </p:cNvPr>
          <p:cNvSpPr/>
          <p:nvPr/>
        </p:nvSpPr>
        <p:spPr>
          <a:xfrm>
            <a:off x="2202473" y="4321763"/>
            <a:ext cx="926611" cy="92661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42249CB-4645-4CCC-8030-53333B8A974A}"/>
              </a:ext>
            </a:extLst>
          </p:cNvPr>
          <p:cNvSpPr/>
          <p:nvPr/>
        </p:nvSpPr>
        <p:spPr>
          <a:xfrm>
            <a:off x="1267195" y="5263387"/>
            <a:ext cx="926611" cy="92661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7F70AC86-0F4D-4639-A381-0DA44FC1FCE9}"/>
              </a:ext>
            </a:extLst>
          </p:cNvPr>
          <p:cNvCxnSpPr>
            <a:cxnSpLocks/>
          </p:cNvCxnSpPr>
          <p:nvPr/>
        </p:nvCxnSpPr>
        <p:spPr>
          <a:xfrm>
            <a:off x="3120011" y="2513552"/>
            <a:ext cx="940467" cy="34"/>
          </a:xfrm>
          <a:prstGeom prst="line">
            <a:avLst/>
          </a:prstGeom>
          <a:ln w="12700">
            <a:solidFill>
              <a:srgbClr val="FED403"/>
            </a:solidFill>
            <a:prstDash val="dash"/>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823143B-95A2-4BB6-BD22-932E6842BC75}"/>
              </a:ext>
            </a:extLst>
          </p:cNvPr>
          <p:cNvSpPr/>
          <p:nvPr/>
        </p:nvSpPr>
        <p:spPr>
          <a:xfrm>
            <a:off x="3467983" y="2395345"/>
            <a:ext cx="230841" cy="23084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148A1F1-5F28-4B7E-AE71-249D34F3B1CB}"/>
              </a:ext>
            </a:extLst>
          </p:cNvPr>
          <p:cNvSpPr/>
          <p:nvPr/>
        </p:nvSpPr>
        <p:spPr>
          <a:xfrm>
            <a:off x="3507203" y="243456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EAA1ADE-4DFB-4711-9799-7EB0EF9ACD8D}"/>
              </a:ext>
            </a:extLst>
          </p:cNvPr>
          <p:cNvCxnSpPr>
            <a:cxnSpLocks/>
          </p:cNvCxnSpPr>
          <p:nvPr/>
        </p:nvCxnSpPr>
        <p:spPr>
          <a:xfrm>
            <a:off x="3374368" y="3641617"/>
            <a:ext cx="940467" cy="34"/>
          </a:xfrm>
          <a:prstGeom prst="line">
            <a:avLst/>
          </a:prstGeom>
          <a:ln w="12700">
            <a:solidFill>
              <a:srgbClr val="B6232D"/>
            </a:solidFill>
            <a:prstDash val="dash"/>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B2BFFC48-B82D-47AE-8230-068D149E33EE}"/>
              </a:ext>
            </a:extLst>
          </p:cNvPr>
          <p:cNvGrpSpPr/>
          <p:nvPr/>
        </p:nvGrpSpPr>
        <p:grpSpPr>
          <a:xfrm>
            <a:off x="3722340" y="3523410"/>
            <a:ext cx="230841" cy="230841"/>
            <a:chOff x="3678889" y="3570195"/>
            <a:chExt cx="230841" cy="230841"/>
          </a:xfrm>
        </p:grpSpPr>
        <p:sp>
          <p:nvSpPr>
            <p:cNvPr id="121" name="Oval 120">
              <a:extLst>
                <a:ext uri="{FF2B5EF4-FFF2-40B4-BE49-F238E27FC236}">
                  <a16:creationId xmlns:a16="http://schemas.microsoft.com/office/drawing/2014/main" id="{5C280A09-3D43-4759-8793-860A50FFD203}"/>
                </a:ext>
              </a:extLst>
            </p:cNvPr>
            <p:cNvSpPr/>
            <p:nvPr/>
          </p:nvSpPr>
          <p:spPr>
            <a:xfrm>
              <a:off x="3678889" y="3570195"/>
              <a:ext cx="230841" cy="23084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AF595AE-7FE2-46CD-8EE5-988CEE6F55A8}"/>
                </a:ext>
              </a:extLst>
            </p:cNvPr>
            <p:cNvSpPr/>
            <p:nvPr/>
          </p:nvSpPr>
          <p:spPr>
            <a:xfrm>
              <a:off x="3718109" y="36094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3" name="Straight Connector 122">
            <a:extLst>
              <a:ext uri="{FF2B5EF4-FFF2-40B4-BE49-F238E27FC236}">
                <a16:creationId xmlns:a16="http://schemas.microsoft.com/office/drawing/2014/main" id="{0FBBE190-C68F-445D-9CA5-6F8621B309A3}"/>
              </a:ext>
            </a:extLst>
          </p:cNvPr>
          <p:cNvCxnSpPr>
            <a:cxnSpLocks/>
          </p:cNvCxnSpPr>
          <p:nvPr/>
        </p:nvCxnSpPr>
        <p:spPr>
          <a:xfrm>
            <a:off x="2166864" y="5732123"/>
            <a:ext cx="1201666" cy="1"/>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65A24EEE-8C85-4DE0-B168-81B2A3F4A6DE}"/>
              </a:ext>
            </a:extLst>
          </p:cNvPr>
          <p:cNvGrpSpPr/>
          <p:nvPr/>
        </p:nvGrpSpPr>
        <p:grpSpPr>
          <a:xfrm>
            <a:off x="3438934" y="4677110"/>
            <a:ext cx="230841" cy="230841"/>
            <a:chOff x="3395483" y="4723895"/>
            <a:chExt cx="230841" cy="230841"/>
          </a:xfrm>
        </p:grpSpPr>
        <p:sp>
          <p:nvSpPr>
            <p:cNvPr id="125" name="Oval 124">
              <a:extLst>
                <a:ext uri="{FF2B5EF4-FFF2-40B4-BE49-F238E27FC236}">
                  <a16:creationId xmlns:a16="http://schemas.microsoft.com/office/drawing/2014/main" id="{526B4A20-6F7A-4A2B-ACAC-9FBADA70E918}"/>
                </a:ext>
              </a:extLst>
            </p:cNvPr>
            <p:cNvSpPr/>
            <p:nvPr/>
          </p:nvSpPr>
          <p:spPr>
            <a:xfrm>
              <a:off x="3395483" y="4723895"/>
              <a:ext cx="230841" cy="23084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F55DD46-A661-4151-8550-AE5201FFE98B}"/>
                </a:ext>
              </a:extLst>
            </p:cNvPr>
            <p:cNvSpPr/>
            <p:nvPr/>
          </p:nvSpPr>
          <p:spPr>
            <a:xfrm>
              <a:off x="3434703" y="47631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140AF34D-B0F7-4F30-A25D-34F4215216A0}"/>
              </a:ext>
            </a:extLst>
          </p:cNvPr>
          <p:cNvGrpSpPr/>
          <p:nvPr/>
        </p:nvGrpSpPr>
        <p:grpSpPr>
          <a:xfrm>
            <a:off x="2677531" y="5616703"/>
            <a:ext cx="230841" cy="230841"/>
            <a:chOff x="2905844" y="5790303"/>
            <a:chExt cx="230841" cy="230841"/>
          </a:xfrm>
        </p:grpSpPr>
        <p:sp>
          <p:nvSpPr>
            <p:cNvPr id="128" name="Oval 127">
              <a:extLst>
                <a:ext uri="{FF2B5EF4-FFF2-40B4-BE49-F238E27FC236}">
                  <a16:creationId xmlns:a16="http://schemas.microsoft.com/office/drawing/2014/main" id="{B389AD73-47C0-41EF-9949-ED3DEC33F710}"/>
                </a:ext>
              </a:extLst>
            </p:cNvPr>
            <p:cNvSpPr/>
            <p:nvPr/>
          </p:nvSpPr>
          <p:spPr>
            <a:xfrm>
              <a:off x="2905844" y="5790303"/>
              <a:ext cx="230841" cy="2308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949BAE6-1A7E-4991-838F-0A68941E1BBF}"/>
                </a:ext>
              </a:extLst>
            </p:cNvPr>
            <p:cNvSpPr/>
            <p:nvPr/>
          </p:nvSpPr>
          <p:spPr>
            <a:xfrm>
              <a:off x="2945064" y="5829523"/>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a:extLst>
              <a:ext uri="{FF2B5EF4-FFF2-40B4-BE49-F238E27FC236}">
                <a16:creationId xmlns:a16="http://schemas.microsoft.com/office/drawing/2014/main" id="{C3D29338-A5E5-4324-AC08-ABAFCE6ED717}"/>
              </a:ext>
            </a:extLst>
          </p:cNvPr>
          <p:cNvCxnSpPr/>
          <p:nvPr/>
        </p:nvCxnSpPr>
        <p:spPr>
          <a:xfrm>
            <a:off x="2195544" y="1534064"/>
            <a:ext cx="940467" cy="34"/>
          </a:xfrm>
          <a:prstGeom prst="line">
            <a:avLst/>
          </a:prstGeom>
          <a:ln w="12700">
            <a:solidFill>
              <a:srgbClr val="FF3D5D"/>
            </a:solidFill>
            <a:prstDash val="dash"/>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754F629B-2DF9-4CDC-9BC4-B7AFF4D4A00F}"/>
              </a:ext>
            </a:extLst>
          </p:cNvPr>
          <p:cNvSpPr/>
          <p:nvPr/>
        </p:nvSpPr>
        <p:spPr>
          <a:xfrm>
            <a:off x="2541900" y="1420334"/>
            <a:ext cx="230841" cy="23084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34E99496-B2F3-446A-A6E0-5C33F5C77EE9}"/>
              </a:ext>
            </a:extLst>
          </p:cNvPr>
          <p:cNvSpPr/>
          <p:nvPr/>
        </p:nvSpPr>
        <p:spPr>
          <a:xfrm>
            <a:off x="2581120" y="1459554"/>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6682291-9812-40F6-ADFF-6DF49C6ED095}"/>
              </a:ext>
            </a:extLst>
          </p:cNvPr>
          <p:cNvSpPr/>
          <p:nvPr/>
        </p:nvSpPr>
        <p:spPr>
          <a:xfrm>
            <a:off x="3159282" y="1116133"/>
            <a:ext cx="7781355" cy="743589"/>
          </a:xfrm>
          <a:prstGeom prst="roundRect">
            <a:avLst>
              <a:gd name="adj" fmla="val 50000"/>
            </a:avLst>
          </a:prstGeom>
          <a:solidFill>
            <a:srgbClr val="FF3D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Rectangle: Rounded Corners 134">
            <a:extLst>
              <a:ext uri="{FF2B5EF4-FFF2-40B4-BE49-F238E27FC236}">
                <a16:creationId xmlns:a16="http://schemas.microsoft.com/office/drawing/2014/main" id="{6B030414-2273-495F-878E-39D951113047}"/>
              </a:ext>
            </a:extLst>
          </p:cNvPr>
          <p:cNvSpPr/>
          <p:nvPr/>
        </p:nvSpPr>
        <p:spPr>
          <a:xfrm>
            <a:off x="3844601" y="2131898"/>
            <a:ext cx="7781355" cy="743589"/>
          </a:xfrm>
          <a:prstGeom prst="roundRect">
            <a:avLst>
              <a:gd name="adj" fmla="val 50000"/>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6" name="Rectangle: Rounded Corners 135">
            <a:extLst>
              <a:ext uri="{FF2B5EF4-FFF2-40B4-BE49-F238E27FC236}">
                <a16:creationId xmlns:a16="http://schemas.microsoft.com/office/drawing/2014/main" id="{F7CEB632-F058-48A7-9F43-C4EED7D1DB73}"/>
              </a:ext>
            </a:extLst>
          </p:cNvPr>
          <p:cNvSpPr/>
          <p:nvPr/>
        </p:nvSpPr>
        <p:spPr>
          <a:xfrm>
            <a:off x="4129287" y="3267035"/>
            <a:ext cx="7605513" cy="743589"/>
          </a:xfrm>
          <a:prstGeom prst="roundRect">
            <a:avLst>
              <a:gd name="adj" fmla="val 50000"/>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Rounded Corners 136">
            <a:extLst>
              <a:ext uri="{FF2B5EF4-FFF2-40B4-BE49-F238E27FC236}">
                <a16:creationId xmlns:a16="http://schemas.microsoft.com/office/drawing/2014/main" id="{07D13886-9BC5-4CEA-B634-C251D62AEE59}"/>
              </a:ext>
            </a:extLst>
          </p:cNvPr>
          <p:cNvSpPr/>
          <p:nvPr/>
        </p:nvSpPr>
        <p:spPr>
          <a:xfrm>
            <a:off x="3953181" y="4392280"/>
            <a:ext cx="7605513" cy="743589"/>
          </a:xfrm>
          <a:prstGeom prst="roundRect">
            <a:avLst>
              <a:gd name="adj" fmla="val 50000"/>
            </a:avLst>
          </a:prstGeom>
          <a:solidFill>
            <a:srgbClr val="1D6F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8" name="Rectangle: Rounded Corners 137">
            <a:extLst>
              <a:ext uri="{FF2B5EF4-FFF2-40B4-BE49-F238E27FC236}">
                <a16:creationId xmlns:a16="http://schemas.microsoft.com/office/drawing/2014/main" id="{9F55F07B-6359-47BA-A120-4B7A32CD83B9}"/>
              </a:ext>
            </a:extLst>
          </p:cNvPr>
          <p:cNvSpPr/>
          <p:nvPr/>
        </p:nvSpPr>
        <p:spPr>
          <a:xfrm>
            <a:off x="3209236" y="5388576"/>
            <a:ext cx="7839764" cy="743589"/>
          </a:xfrm>
          <a:prstGeom prst="roundRect">
            <a:avLst>
              <a:gd name="adj" fmla="val 5000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39" name="Picture 138">
            <a:extLst>
              <a:ext uri="{FF2B5EF4-FFF2-40B4-BE49-F238E27FC236}">
                <a16:creationId xmlns:a16="http://schemas.microsoft.com/office/drawing/2014/main" id="{8A82665B-205A-4168-B505-AAF358FBD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95" y="3054133"/>
            <a:ext cx="1288304" cy="1391193"/>
          </a:xfrm>
          <a:prstGeom prst="rect">
            <a:avLst/>
          </a:prstGeom>
        </p:spPr>
      </p:pic>
      <p:pic>
        <p:nvPicPr>
          <p:cNvPr id="22" name="Graphic 21" descr="Bullseye">
            <a:extLst>
              <a:ext uri="{FF2B5EF4-FFF2-40B4-BE49-F238E27FC236}">
                <a16:creationId xmlns:a16="http://schemas.microsoft.com/office/drawing/2014/main" id="{8E636A76-FE8A-4ED1-94BC-3768D53C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1382" y="1251501"/>
            <a:ext cx="565125" cy="565125"/>
          </a:xfrm>
          <a:prstGeom prst="rect">
            <a:avLst/>
          </a:prstGeom>
        </p:spPr>
      </p:pic>
      <p:pic>
        <p:nvPicPr>
          <p:cNvPr id="24" name="Graphic 23" descr="Gears">
            <a:extLst>
              <a:ext uri="{FF2B5EF4-FFF2-40B4-BE49-F238E27FC236}">
                <a16:creationId xmlns:a16="http://schemas.microsoft.com/office/drawing/2014/main" id="{D532F11D-377F-4913-A0BD-EF0656CD0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5934" y="2198892"/>
            <a:ext cx="609600" cy="609600"/>
          </a:xfrm>
          <a:prstGeom prst="rect">
            <a:avLst/>
          </a:prstGeom>
        </p:spPr>
      </p:pic>
      <p:pic>
        <p:nvPicPr>
          <p:cNvPr id="27" name="Graphic 26" descr="Single gear">
            <a:extLst>
              <a:ext uri="{FF2B5EF4-FFF2-40B4-BE49-F238E27FC236}">
                <a16:creationId xmlns:a16="http://schemas.microsoft.com/office/drawing/2014/main" id="{7370062A-A2E2-48FA-831A-7425EC210D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90128" y="5377000"/>
            <a:ext cx="704725" cy="704725"/>
          </a:xfrm>
          <a:prstGeom prst="rect">
            <a:avLst/>
          </a:prstGeom>
        </p:spPr>
      </p:pic>
      <p:pic>
        <p:nvPicPr>
          <p:cNvPr id="30" name="Graphic 29" descr="Lightbulb">
            <a:extLst>
              <a:ext uri="{FF2B5EF4-FFF2-40B4-BE49-F238E27FC236}">
                <a16:creationId xmlns:a16="http://schemas.microsoft.com/office/drawing/2014/main" id="{4DAF7234-2DF1-4BE1-BB19-D6726D075C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35585" y="4437010"/>
            <a:ext cx="667244" cy="667244"/>
          </a:xfrm>
          <a:prstGeom prst="rect">
            <a:avLst/>
          </a:prstGeom>
        </p:spPr>
      </p:pic>
      <p:pic>
        <p:nvPicPr>
          <p:cNvPr id="32" name="Graphic 31" descr="Research">
            <a:extLst>
              <a:ext uri="{FF2B5EF4-FFF2-40B4-BE49-F238E27FC236}">
                <a16:creationId xmlns:a16="http://schemas.microsoft.com/office/drawing/2014/main" id="{417D28F6-F094-4D48-BEA8-90A9765FA6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96516" y="3313045"/>
            <a:ext cx="642986" cy="642986"/>
          </a:xfrm>
          <a:prstGeom prst="rect">
            <a:avLst/>
          </a:prstGeom>
        </p:spPr>
      </p:pic>
      <p:sp>
        <p:nvSpPr>
          <p:cNvPr id="140" name="Rectangle 139">
            <a:extLst>
              <a:ext uri="{FF2B5EF4-FFF2-40B4-BE49-F238E27FC236}">
                <a16:creationId xmlns:a16="http://schemas.microsoft.com/office/drawing/2014/main" id="{6FD71326-3377-479B-9D16-F4BEDF458ECC}"/>
              </a:ext>
            </a:extLst>
          </p:cNvPr>
          <p:cNvSpPr/>
          <p:nvPr/>
        </p:nvSpPr>
        <p:spPr>
          <a:xfrm>
            <a:off x="3272254" y="1177710"/>
            <a:ext cx="7629111" cy="646331"/>
          </a:xfrm>
          <a:prstGeom prst="rect">
            <a:avLst/>
          </a:prstGeom>
        </p:spPr>
        <p:txBody>
          <a:bodyPr wrap="square">
            <a:spAutoFit/>
          </a:bodyPr>
          <a:lstStyle/>
          <a:p>
            <a:r>
              <a:rPr lang="en-US">
                <a:solidFill>
                  <a:schemeClr val="bg1"/>
                </a:solidFill>
              </a:rPr>
              <a:t>D</a:t>
            </a:r>
            <a:r>
              <a:rPr lang="vi-VN">
                <a:solidFill>
                  <a:schemeClr val="bg1"/>
                </a:solidFill>
              </a:rPr>
              <a:t>uy trì và nâng cao hiệu quả các phong trào, hoạt động thi đua học tập tốt. Tạo môi trường để đội viên, học sinh tích cực, chủ động</a:t>
            </a:r>
            <a:r>
              <a:rPr lang="en-US">
                <a:solidFill>
                  <a:schemeClr val="bg1"/>
                </a:solidFill>
              </a:rPr>
              <a:t>.</a:t>
            </a:r>
          </a:p>
        </p:txBody>
      </p:sp>
      <p:sp>
        <p:nvSpPr>
          <p:cNvPr id="143" name="Rectangle 142">
            <a:extLst>
              <a:ext uri="{FF2B5EF4-FFF2-40B4-BE49-F238E27FC236}">
                <a16:creationId xmlns:a16="http://schemas.microsoft.com/office/drawing/2014/main" id="{9E6CC904-68CA-450D-A3BD-E7A5ACDEC435}"/>
              </a:ext>
            </a:extLst>
          </p:cNvPr>
          <p:cNvSpPr/>
          <p:nvPr/>
        </p:nvSpPr>
        <p:spPr>
          <a:xfrm>
            <a:off x="3937825" y="2164785"/>
            <a:ext cx="7629111" cy="646331"/>
          </a:xfrm>
          <a:prstGeom prst="rect">
            <a:avLst/>
          </a:prstGeom>
        </p:spPr>
        <p:txBody>
          <a:bodyPr wrap="square">
            <a:spAutoFit/>
          </a:bodyPr>
          <a:lstStyle/>
          <a:p>
            <a:r>
              <a:rPr lang="vi-VN">
                <a:solidFill>
                  <a:schemeClr val="bg1"/>
                </a:solidFill>
              </a:rPr>
              <a:t>Tổ chức các hoạt động định hướng, khuyến khích thiếu nhi chủ động trang bị những kiến thức về ngoại ngữ, tin học và kỹ năng xã hội</a:t>
            </a:r>
            <a:r>
              <a:rPr lang="en-US">
                <a:solidFill>
                  <a:schemeClr val="bg1"/>
                </a:solidFill>
              </a:rPr>
              <a:t>.</a:t>
            </a:r>
            <a:r>
              <a:rPr lang="vi-VN">
                <a:solidFill>
                  <a:schemeClr val="bg1"/>
                </a:solidFill>
              </a:rPr>
              <a:t> </a:t>
            </a:r>
            <a:endParaRPr lang="en-US">
              <a:solidFill>
                <a:schemeClr val="bg1"/>
              </a:solidFill>
            </a:endParaRPr>
          </a:p>
        </p:txBody>
      </p:sp>
      <p:sp>
        <p:nvSpPr>
          <p:cNvPr id="144" name="Rectangle 143">
            <a:extLst>
              <a:ext uri="{FF2B5EF4-FFF2-40B4-BE49-F238E27FC236}">
                <a16:creationId xmlns:a16="http://schemas.microsoft.com/office/drawing/2014/main" id="{530FED7E-B41A-4C3D-AE41-8B4C9AB64FD4}"/>
              </a:ext>
            </a:extLst>
          </p:cNvPr>
          <p:cNvSpPr/>
          <p:nvPr/>
        </p:nvSpPr>
        <p:spPr>
          <a:xfrm>
            <a:off x="4248022" y="3270372"/>
            <a:ext cx="7629111" cy="646331"/>
          </a:xfrm>
          <a:prstGeom prst="rect">
            <a:avLst/>
          </a:prstGeom>
        </p:spPr>
        <p:txBody>
          <a:bodyPr wrap="square">
            <a:spAutoFit/>
          </a:bodyPr>
          <a:lstStyle/>
          <a:p>
            <a:r>
              <a:rPr lang="en-US">
                <a:solidFill>
                  <a:schemeClr val="bg1"/>
                </a:solidFill>
              </a:rPr>
              <a:t>D</a:t>
            </a:r>
            <a:r>
              <a:rPr lang="vi-VN">
                <a:solidFill>
                  <a:schemeClr val="bg1"/>
                </a:solidFill>
              </a:rPr>
              <a:t>uy trì tổ chức các phong trào, hoạt động thi đua học tốt, hoạt động giờ ra chơi </a:t>
            </a:r>
            <a:r>
              <a:rPr lang="en-US">
                <a:solidFill>
                  <a:schemeClr val="bg1"/>
                </a:solidFill>
              </a:rPr>
              <a:t>TNST</a:t>
            </a:r>
            <a:r>
              <a:rPr lang="vi-VN">
                <a:solidFill>
                  <a:schemeClr val="bg1"/>
                </a:solidFill>
              </a:rPr>
              <a:t>. Triển khai phong trào "Đọc và làm theo Báo Đội”</a:t>
            </a:r>
            <a:r>
              <a:rPr lang="en-US">
                <a:solidFill>
                  <a:schemeClr val="bg1"/>
                </a:solidFill>
              </a:rPr>
              <a:t>.</a:t>
            </a:r>
          </a:p>
        </p:txBody>
      </p:sp>
      <p:sp>
        <p:nvSpPr>
          <p:cNvPr id="145" name="Rectangle 144">
            <a:extLst>
              <a:ext uri="{FF2B5EF4-FFF2-40B4-BE49-F238E27FC236}">
                <a16:creationId xmlns:a16="http://schemas.microsoft.com/office/drawing/2014/main" id="{580DF23C-8D1A-4611-9B62-8551787B0324}"/>
              </a:ext>
            </a:extLst>
          </p:cNvPr>
          <p:cNvSpPr/>
          <p:nvPr/>
        </p:nvSpPr>
        <p:spPr>
          <a:xfrm>
            <a:off x="4141694" y="4407781"/>
            <a:ext cx="7629111" cy="646331"/>
          </a:xfrm>
          <a:prstGeom prst="rect">
            <a:avLst/>
          </a:prstGeom>
        </p:spPr>
        <p:txBody>
          <a:bodyPr wrap="square">
            <a:spAutoFit/>
          </a:bodyPr>
          <a:lstStyle/>
          <a:p>
            <a:r>
              <a:rPr lang="vi-VN">
                <a:solidFill>
                  <a:schemeClr val="bg1"/>
                </a:solidFill>
              </a:rPr>
              <a:t>Giáo dục học sinh ý thức tiết kiệm, tình yêu lao động, bảo vệ môi trường thông qua phong trào “Kế hoạch nhỏ” và thực hiện công trình măng non</a:t>
            </a:r>
            <a:r>
              <a:rPr lang="en-US">
                <a:solidFill>
                  <a:schemeClr val="bg1"/>
                </a:solidFill>
              </a:rPr>
              <a:t>.</a:t>
            </a:r>
          </a:p>
        </p:txBody>
      </p:sp>
      <p:sp>
        <p:nvSpPr>
          <p:cNvPr id="146" name="Rectangle 145">
            <a:extLst>
              <a:ext uri="{FF2B5EF4-FFF2-40B4-BE49-F238E27FC236}">
                <a16:creationId xmlns:a16="http://schemas.microsoft.com/office/drawing/2014/main" id="{257D683F-3B82-4BC5-B9A9-6C3E01234410}"/>
              </a:ext>
            </a:extLst>
          </p:cNvPr>
          <p:cNvSpPr/>
          <p:nvPr/>
        </p:nvSpPr>
        <p:spPr>
          <a:xfrm>
            <a:off x="3272254" y="5443240"/>
            <a:ext cx="7839763" cy="646331"/>
          </a:xfrm>
          <a:prstGeom prst="rect">
            <a:avLst/>
          </a:prstGeom>
        </p:spPr>
        <p:txBody>
          <a:bodyPr wrap="square">
            <a:spAutoFit/>
          </a:bodyPr>
          <a:lstStyle/>
          <a:p>
            <a:r>
              <a:rPr lang="vi-VN">
                <a:solidFill>
                  <a:schemeClr val="bg1"/>
                </a:solidFill>
              </a:rPr>
              <a:t>Tiếp tục duy trì, lựa chọn các hình thức động viên, khen thưởng phù hợp, kịp thời đối với các gương thiếu nhi có thành tích tốt trong học tập, rèn luyện</a:t>
            </a:r>
            <a:r>
              <a:rPr lang="en-US">
                <a:solidFill>
                  <a:schemeClr val="bg1"/>
                </a:solidFill>
              </a:rPr>
              <a:t>.</a:t>
            </a:r>
          </a:p>
        </p:txBody>
      </p:sp>
    </p:spTree>
    <p:extLst>
      <p:ext uri="{BB962C8B-B14F-4D97-AF65-F5344CB8AC3E}">
        <p14:creationId xmlns:p14="http://schemas.microsoft.com/office/powerpoint/2010/main" val="13310381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1962662" y="92915"/>
            <a:ext cx="6775922" cy="830997"/>
          </a:xfrm>
          <a:prstGeom prst="rect">
            <a:avLst/>
          </a:prstGeom>
        </p:spPr>
        <p:txBody>
          <a:bodyPr wrap="square">
            <a:spAutoFit/>
          </a:bodyPr>
          <a:lstStyle/>
          <a:p>
            <a:pPr>
              <a:spcAft>
                <a:spcPts val="0"/>
              </a:spcAft>
            </a:pPr>
            <a:r>
              <a:rPr lang="vi-VN" sz="2400" b="1">
                <a:solidFill>
                  <a:srgbClr val="1D6F5A"/>
                </a:solidFill>
                <a:latin typeface="#9Slide03 Roboto Black" panose="02000000000000000000" pitchFamily="2" charset="0"/>
                <a:ea typeface="#9Slide03 Roboto Black" panose="02000000000000000000" pitchFamily="2" charset="0"/>
              </a:rPr>
              <a:t>Tạo môi trường cho thiếu nhi thực hiện lời dạy “Đoàn kết tốt, kỷ luật tốt”</a:t>
            </a:r>
            <a:endParaRPr lang="en-US" sz="3200">
              <a:solidFill>
                <a:srgbClr val="1D6F5A"/>
              </a:solidFill>
              <a:latin typeface="#9Slide03 Roboto Black" panose="02000000000000000000" pitchFamily="2" charset="0"/>
              <a:ea typeface="#9Slide03 Roboto Black" panose="02000000000000000000" pitchFamily="2" charset="0"/>
            </a:endParaRPr>
          </a:p>
        </p:txBody>
      </p:sp>
      <p:grpSp>
        <p:nvGrpSpPr>
          <p:cNvPr id="100" name="Group 99">
            <a:extLst>
              <a:ext uri="{FF2B5EF4-FFF2-40B4-BE49-F238E27FC236}">
                <a16:creationId xmlns:a16="http://schemas.microsoft.com/office/drawing/2014/main" id="{A25FE11A-E98C-490D-867C-553C1AB5C51F}"/>
              </a:ext>
            </a:extLst>
          </p:cNvPr>
          <p:cNvGrpSpPr/>
          <p:nvPr/>
        </p:nvGrpSpPr>
        <p:grpSpPr>
          <a:xfrm>
            <a:off x="609600" y="1410626"/>
            <a:ext cx="2438400" cy="4548137"/>
            <a:chOff x="-7381" y="800356"/>
            <a:chExt cx="3104846" cy="5791203"/>
          </a:xfrm>
        </p:grpSpPr>
        <p:sp>
          <p:nvSpPr>
            <p:cNvPr id="101" name="Freeform: Shape 100">
              <a:extLst>
                <a:ext uri="{FF2B5EF4-FFF2-40B4-BE49-F238E27FC236}">
                  <a16:creationId xmlns:a16="http://schemas.microsoft.com/office/drawing/2014/main" id="{EA06BE15-A961-4484-BBE6-4953BB0FE3F6}"/>
                </a:ext>
              </a:extLst>
            </p:cNvPr>
            <p:cNvSpPr/>
            <p:nvPr/>
          </p:nvSpPr>
          <p:spPr>
            <a:xfrm>
              <a:off x="0" y="800356"/>
              <a:ext cx="3097465" cy="5791203"/>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A21DA435-9CFD-40E0-B0E4-C96E1E4D2C94}"/>
                </a:ext>
              </a:extLst>
            </p:cNvPr>
            <p:cNvSpPr/>
            <p:nvPr/>
          </p:nvSpPr>
          <p:spPr>
            <a:xfrm>
              <a:off x="12044" y="932989"/>
              <a:ext cx="2787368" cy="5574739"/>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3AAE8DF0-D1FA-4AEA-B750-E7283755A6F1}"/>
                </a:ext>
              </a:extLst>
            </p:cNvPr>
            <p:cNvSpPr/>
            <p:nvPr/>
          </p:nvSpPr>
          <p:spPr>
            <a:xfrm>
              <a:off x="-7381" y="1718932"/>
              <a:ext cx="2013716" cy="4027439"/>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a:gsLst>
                <a:gs pos="0">
                  <a:srgbClr val="E0E1E5"/>
                </a:gs>
                <a:gs pos="98000">
                  <a:schemeClr val="bg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A633AC50-1CE0-4E04-BD79-F088EF4BA179}"/>
                </a:ext>
              </a:extLst>
            </p:cNvPr>
            <p:cNvSpPr/>
            <p:nvPr/>
          </p:nvSpPr>
          <p:spPr>
            <a:xfrm>
              <a:off x="0" y="1893147"/>
              <a:ext cx="1840829" cy="3681664"/>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flip="none" rotWithShape="1">
              <a:gsLst>
                <a:gs pos="19000">
                  <a:srgbClr val="00B050"/>
                </a:gs>
                <a:gs pos="98000">
                  <a:schemeClr val="bg1"/>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5" name="Straight Connector 104">
            <a:extLst>
              <a:ext uri="{FF2B5EF4-FFF2-40B4-BE49-F238E27FC236}">
                <a16:creationId xmlns:a16="http://schemas.microsoft.com/office/drawing/2014/main" id="{AE08C733-F19E-4294-9EEB-C61ECC29C358}"/>
              </a:ext>
            </a:extLst>
          </p:cNvPr>
          <p:cNvCxnSpPr>
            <a:cxnSpLocks/>
          </p:cNvCxnSpPr>
          <p:nvPr/>
        </p:nvCxnSpPr>
        <p:spPr>
          <a:xfrm>
            <a:off x="3097657" y="4784258"/>
            <a:ext cx="977737" cy="0"/>
          </a:xfrm>
          <a:prstGeom prst="line">
            <a:avLst/>
          </a:prstGeom>
          <a:ln w="12700">
            <a:solidFill>
              <a:srgbClr val="1D6F5A"/>
            </a:solidFill>
            <a:prstDash val="dash"/>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B98FE-DEF2-4831-B12F-886A0A2D1A3C}"/>
              </a:ext>
            </a:extLst>
          </p:cNvPr>
          <p:cNvSpPr/>
          <p:nvPr/>
        </p:nvSpPr>
        <p:spPr>
          <a:xfrm>
            <a:off x="1290634" y="1117919"/>
            <a:ext cx="926611" cy="92661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7E3771A-29B5-4D8D-871A-6EE06B706942}"/>
              </a:ext>
            </a:extLst>
          </p:cNvPr>
          <p:cNvSpPr/>
          <p:nvPr/>
        </p:nvSpPr>
        <p:spPr>
          <a:xfrm>
            <a:off x="2202473" y="2049966"/>
            <a:ext cx="926611" cy="92661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E1713B5-C7E3-436F-B280-6B0D4D80EE1B}"/>
              </a:ext>
            </a:extLst>
          </p:cNvPr>
          <p:cNvSpPr/>
          <p:nvPr/>
        </p:nvSpPr>
        <p:spPr>
          <a:xfrm>
            <a:off x="2475745" y="3185617"/>
            <a:ext cx="926611" cy="92661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93E0180-A179-45DA-AEAF-8DCBAEB4D50E}"/>
              </a:ext>
            </a:extLst>
          </p:cNvPr>
          <p:cNvSpPr/>
          <p:nvPr/>
        </p:nvSpPr>
        <p:spPr>
          <a:xfrm>
            <a:off x="2202473" y="4321763"/>
            <a:ext cx="926611" cy="92661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42249CB-4645-4CCC-8030-53333B8A974A}"/>
              </a:ext>
            </a:extLst>
          </p:cNvPr>
          <p:cNvSpPr/>
          <p:nvPr/>
        </p:nvSpPr>
        <p:spPr>
          <a:xfrm>
            <a:off x="1267195" y="5263387"/>
            <a:ext cx="926611" cy="92661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7F70AC86-0F4D-4639-A381-0DA44FC1FCE9}"/>
              </a:ext>
            </a:extLst>
          </p:cNvPr>
          <p:cNvCxnSpPr>
            <a:cxnSpLocks/>
          </p:cNvCxnSpPr>
          <p:nvPr/>
        </p:nvCxnSpPr>
        <p:spPr>
          <a:xfrm>
            <a:off x="3120011" y="2513552"/>
            <a:ext cx="940467" cy="34"/>
          </a:xfrm>
          <a:prstGeom prst="line">
            <a:avLst/>
          </a:prstGeom>
          <a:ln w="12700">
            <a:solidFill>
              <a:srgbClr val="FED403"/>
            </a:solidFill>
            <a:prstDash val="dash"/>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823143B-95A2-4BB6-BD22-932E6842BC75}"/>
              </a:ext>
            </a:extLst>
          </p:cNvPr>
          <p:cNvSpPr/>
          <p:nvPr/>
        </p:nvSpPr>
        <p:spPr>
          <a:xfrm>
            <a:off x="3467983" y="2395345"/>
            <a:ext cx="230841" cy="23084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148A1F1-5F28-4B7E-AE71-249D34F3B1CB}"/>
              </a:ext>
            </a:extLst>
          </p:cNvPr>
          <p:cNvSpPr/>
          <p:nvPr/>
        </p:nvSpPr>
        <p:spPr>
          <a:xfrm>
            <a:off x="3507203" y="243456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EAA1ADE-4DFB-4711-9799-7EB0EF9ACD8D}"/>
              </a:ext>
            </a:extLst>
          </p:cNvPr>
          <p:cNvCxnSpPr>
            <a:cxnSpLocks/>
          </p:cNvCxnSpPr>
          <p:nvPr/>
        </p:nvCxnSpPr>
        <p:spPr>
          <a:xfrm>
            <a:off x="3374368" y="3641617"/>
            <a:ext cx="940467" cy="34"/>
          </a:xfrm>
          <a:prstGeom prst="line">
            <a:avLst/>
          </a:prstGeom>
          <a:ln w="12700">
            <a:solidFill>
              <a:srgbClr val="B6232D"/>
            </a:solidFill>
            <a:prstDash val="dash"/>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B2BFFC48-B82D-47AE-8230-068D149E33EE}"/>
              </a:ext>
            </a:extLst>
          </p:cNvPr>
          <p:cNvGrpSpPr/>
          <p:nvPr/>
        </p:nvGrpSpPr>
        <p:grpSpPr>
          <a:xfrm>
            <a:off x="3722340" y="3523410"/>
            <a:ext cx="230841" cy="230841"/>
            <a:chOff x="3678889" y="3570195"/>
            <a:chExt cx="230841" cy="230841"/>
          </a:xfrm>
        </p:grpSpPr>
        <p:sp>
          <p:nvSpPr>
            <p:cNvPr id="121" name="Oval 120">
              <a:extLst>
                <a:ext uri="{FF2B5EF4-FFF2-40B4-BE49-F238E27FC236}">
                  <a16:creationId xmlns:a16="http://schemas.microsoft.com/office/drawing/2014/main" id="{5C280A09-3D43-4759-8793-860A50FFD203}"/>
                </a:ext>
              </a:extLst>
            </p:cNvPr>
            <p:cNvSpPr/>
            <p:nvPr/>
          </p:nvSpPr>
          <p:spPr>
            <a:xfrm>
              <a:off x="3678889" y="3570195"/>
              <a:ext cx="230841" cy="23084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AF595AE-7FE2-46CD-8EE5-988CEE6F55A8}"/>
                </a:ext>
              </a:extLst>
            </p:cNvPr>
            <p:cNvSpPr/>
            <p:nvPr/>
          </p:nvSpPr>
          <p:spPr>
            <a:xfrm>
              <a:off x="3718109" y="36094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3" name="Straight Connector 122">
            <a:extLst>
              <a:ext uri="{FF2B5EF4-FFF2-40B4-BE49-F238E27FC236}">
                <a16:creationId xmlns:a16="http://schemas.microsoft.com/office/drawing/2014/main" id="{0FBBE190-C68F-445D-9CA5-6F8621B309A3}"/>
              </a:ext>
            </a:extLst>
          </p:cNvPr>
          <p:cNvCxnSpPr>
            <a:cxnSpLocks/>
          </p:cNvCxnSpPr>
          <p:nvPr/>
        </p:nvCxnSpPr>
        <p:spPr>
          <a:xfrm>
            <a:off x="2166864" y="5732123"/>
            <a:ext cx="1201666" cy="1"/>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65A24EEE-8C85-4DE0-B168-81B2A3F4A6DE}"/>
              </a:ext>
            </a:extLst>
          </p:cNvPr>
          <p:cNvGrpSpPr/>
          <p:nvPr/>
        </p:nvGrpSpPr>
        <p:grpSpPr>
          <a:xfrm>
            <a:off x="3438934" y="4677110"/>
            <a:ext cx="230841" cy="230841"/>
            <a:chOff x="3395483" y="4723895"/>
            <a:chExt cx="230841" cy="230841"/>
          </a:xfrm>
        </p:grpSpPr>
        <p:sp>
          <p:nvSpPr>
            <p:cNvPr id="125" name="Oval 124">
              <a:extLst>
                <a:ext uri="{FF2B5EF4-FFF2-40B4-BE49-F238E27FC236}">
                  <a16:creationId xmlns:a16="http://schemas.microsoft.com/office/drawing/2014/main" id="{526B4A20-6F7A-4A2B-ACAC-9FBADA70E918}"/>
                </a:ext>
              </a:extLst>
            </p:cNvPr>
            <p:cNvSpPr/>
            <p:nvPr/>
          </p:nvSpPr>
          <p:spPr>
            <a:xfrm>
              <a:off x="3395483" y="4723895"/>
              <a:ext cx="230841" cy="23084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F55DD46-A661-4151-8550-AE5201FFE98B}"/>
                </a:ext>
              </a:extLst>
            </p:cNvPr>
            <p:cNvSpPr/>
            <p:nvPr/>
          </p:nvSpPr>
          <p:spPr>
            <a:xfrm>
              <a:off x="3434703" y="47631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140AF34D-B0F7-4F30-A25D-34F4215216A0}"/>
              </a:ext>
            </a:extLst>
          </p:cNvPr>
          <p:cNvGrpSpPr/>
          <p:nvPr/>
        </p:nvGrpSpPr>
        <p:grpSpPr>
          <a:xfrm>
            <a:off x="2677531" y="5616703"/>
            <a:ext cx="230841" cy="230841"/>
            <a:chOff x="2905844" y="5790303"/>
            <a:chExt cx="230841" cy="230841"/>
          </a:xfrm>
        </p:grpSpPr>
        <p:sp>
          <p:nvSpPr>
            <p:cNvPr id="128" name="Oval 127">
              <a:extLst>
                <a:ext uri="{FF2B5EF4-FFF2-40B4-BE49-F238E27FC236}">
                  <a16:creationId xmlns:a16="http://schemas.microsoft.com/office/drawing/2014/main" id="{B389AD73-47C0-41EF-9949-ED3DEC33F710}"/>
                </a:ext>
              </a:extLst>
            </p:cNvPr>
            <p:cNvSpPr/>
            <p:nvPr/>
          </p:nvSpPr>
          <p:spPr>
            <a:xfrm>
              <a:off x="2905844" y="5790303"/>
              <a:ext cx="230841" cy="2308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949BAE6-1A7E-4991-838F-0A68941E1BBF}"/>
                </a:ext>
              </a:extLst>
            </p:cNvPr>
            <p:cNvSpPr/>
            <p:nvPr/>
          </p:nvSpPr>
          <p:spPr>
            <a:xfrm>
              <a:off x="2945064" y="5829523"/>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a:extLst>
              <a:ext uri="{FF2B5EF4-FFF2-40B4-BE49-F238E27FC236}">
                <a16:creationId xmlns:a16="http://schemas.microsoft.com/office/drawing/2014/main" id="{C3D29338-A5E5-4324-AC08-ABAFCE6ED717}"/>
              </a:ext>
            </a:extLst>
          </p:cNvPr>
          <p:cNvCxnSpPr/>
          <p:nvPr/>
        </p:nvCxnSpPr>
        <p:spPr>
          <a:xfrm>
            <a:off x="2195544" y="1534064"/>
            <a:ext cx="940467" cy="34"/>
          </a:xfrm>
          <a:prstGeom prst="line">
            <a:avLst/>
          </a:prstGeom>
          <a:ln w="12700">
            <a:solidFill>
              <a:srgbClr val="FF3D5D"/>
            </a:solidFill>
            <a:prstDash val="dash"/>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754F629B-2DF9-4CDC-9BC4-B7AFF4D4A00F}"/>
              </a:ext>
            </a:extLst>
          </p:cNvPr>
          <p:cNvSpPr/>
          <p:nvPr/>
        </p:nvSpPr>
        <p:spPr>
          <a:xfrm>
            <a:off x="2541900" y="1420334"/>
            <a:ext cx="230841" cy="23084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34E99496-B2F3-446A-A6E0-5C33F5C77EE9}"/>
              </a:ext>
            </a:extLst>
          </p:cNvPr>
          <p:cNvSpPr/>
          <p:nvPr/>
        </p:nvSpPr>
        <p:spPr>
          <a:xfrm>
            <a:off x="2581120" y="1459554"/>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6682291-9812-40F6-ADFF-6DF49C6ED095}"/>
              </a:ext>
            </a:extLst>
          </p:cNvPr>
          <p:cNvSpPr/>
          <p:nvPr/>
        </p:nvSpPr>
        <p:spPr>
          <a:xfrm>
            <a:off x="3159282" y="1116133"/>
            <a:ext cx="7781355" cy="743589"/>
          </a:xfrm>
          <a:prstGeom prst="roundRect">
            <a:avLst>
              <a:gd name="adj" fmla="val 50000"/>
            </a:avLst>
          </a:prstGeom>
          <a:solidFill>
            <a:srgbClr val="FF3D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Rectangle: Rounded Corners 134">
            <a:extLst>
              <a:ext uri="{FF2B5EF4-FFF2-40B4-BE49-F238E27FC236}">
                <a16:creationId xmlns:a16="http://schemas.microsoft.com/office/drawing/2014/main" id="{6B030414-2273-495F-878E-39D951113047}"/>
              </a:ext>
            </a:extLst>
          </p:cNvPr>
          <p:cNvSpPr/>
          <p:nvPr/>
        </p:nvSpPr>
        <p:spPr>
          <a:xfrm>
            <a:off x="3844601" y="2131898"/>
            <a:ext cx="7781355" cy="743589"/>
          </a:xfrm>
          <a:prstGeom prst="roundRect">
            <a:avLst>
              <a:gd name="adj" fmla="val 50000"/>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6" name="Rectangle: Rounded Corners 135">
            <a:extLst>
              <a:ext uri="{FF2B5EF4-FFF2-40B4-BE49-F238E27FC236}">
                <a16:creationId xmlns:a16="http://schemas.microsoft.com/office/drawing/2014/main" id="{F7CEB632-F058-48A7-9F43-C4EED7D1DB73}"/>
              </a:ext>
            </a:extLst>
          </p:cNvPr>
          <p:cNvSpPr/>
          <p:nvPr/>
        </p:nvSpPr>
        <p:spPr>
          <a:xfrm>
            <a:off x="4129287" y="3267035"/>
            <a:ext cx="7605513" cy="743589"/>
          </a:xfrm>
          <a:prstGeom prst="roundRect">
            <a:avLst>
              <a:gd name="adj" fmla="val 50000"/>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Rounded Corners 136">
            <a:extLst>
              <a:ext uri="{FF2B5EF4-FFF2-40B4-BE49-F238E27FC236}">
                <a16:creationId xmlns:a16="http://schemas.microsoft.com/office/drawing/2014/main" id="{07D13886-9BC5-4CEA-B634-C251D62AEE59}"/>
              </a:ext>
            </a:extLst>
          </p:cNvPr>
          <p:cNvSpPr/>
          <p:nvPr/>
        </p:nvSpPr>
        <p:spPr>
          <a:xfrm>
            <a:off x="3953181" y="4392280"/>
            <a:ext cx="7605513" cy="743589"/>
          </a:xfrm>
          <a:prstGeom prst="roundRect">
            <a:avLst>
              <a:gd name="adj" fmla="val 50000"/>
            </a:avLst>
          </a:prstGeom>
          <a:solidFill>
            <a:srgbClr val="1D6F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8" name="Rectangle: Rounded Corners 137">
            <a:extLst>
              <a:ext uri="{FF2B5EF4-FFF2-40B4-BE49-F238E27FC236}">
                <a16:creationId xmlns:a16="http://schemas.microsoft.com/office/drawing/2014/main" id="{9F55F07B-6359-47BA-A120-4B7A32CD83B9}"/>
              </a:ext>
            </a:extLst>
          </p:cNvPr>
          <p:cNvSpPr/>
          <p:nvPr/>
        </p:nvSpPr>
        <p:spPr>
          <a:xfrm>
            <a:off x="3209236" y="5388576"/>
            <a:ext cx="7839764" cy="743589"/>
          </a:xfrm>
          <a:prstGeom prst="roundRect">
            <a:avLst>
              <a:gd name="adj" fmla="val 5000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39" name="Picture 138">
            <a:extLst>
              <a:ext uri="{FF2B5EF4-FFF2-40B4-BE49-F238E27FC236}">
                <a16:creationId xmlns:a16="http://schemas.microsoft.com/office/drawing/2014/main" id="{8A82665B-205A-4168-B505-AAF358FBD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95" y="3054133"/>
            <a:ext cx="1288304" cy="1391193"/>
          </a:xfrm>
          <a:prstGeom prst="rect">
            <a:avLst/>
          </a:prstGeom>
        </p:spPr>
      </p:pic>
      <p:pic>
        <p:nvPicPr>
          <p:cNvPr id="22" name="Graphic 21" descr="Bullseye">
            <a:extLst>
              <a:ext uri="{FF2B5EF4-FFF2-40B4-BE49-F238E27FC236}">
                <a16:creationId xmlns:a16="http://schemas.microsoft.com/office/drawing/2014/main" id="{8E636A76-FE8A-4ED1-94BC-3768D53C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1382" y="1251501"/>
            <a:ext cx="565125" cy="565125"/>
          </a:xfrm>
          <a:prstGeom prst="rect">
            <a:avLst/>
          </a:prstGeom>
        </p:spPr>
      </p:pic>
      <p:pic>
        <p:nvPicPr>
          <p:cNvPr id="24" name="Graphic 23" descr="Gears">
            <a:extLst>
              <a:ext uri="{FF2B5EF4-FFF2-40B4-BE49-F238E27FC236}">
                <a16:creationId xmlns:a16="http://schemas.microsoft.com/office/drawing/2014/main" id="{D532F11D-377F-4913-A0BD-EF0656CD0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5934" y="2198892"/>
            <a:ext cx="609600" cy="609600"/>
          </a:xfrm>
          <a:prstGeom prst="rect">
            <a:avLst/>
          </a:prstGeom>
        </p:spPr>
      </p:pic>
      <p:pic>
        <p:nvPicPr>
          <p:cNvPr id="27" name="Graphic 26" descr="Single gear">
            <a:extLst>
              <a:ext uri="{FF2B5EF4-FFF2-40B4-BE49-F238E27FC236}">
                <a16:creationId xmlns:a16="http://schemas.microsoft.com/office/drawing/2014/main" id="{7370062A-A2E2-48FA-831A-7425EC210D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90128" y="5377000"/>
            <a:ext cx="704725" cy="704725"/>
          </a:xfrm>
          <a:prstGeom prst="rect">
            <a:avLst/>
          </a:prstGeom>
        </p:spPr>
      </p:pic>
      <p:pic>
        <p:nvPicPr>
          <p:cNvPr id="30" name="Graphic 29" descr="Lightbulb">
            <a:extLst>
              <a:ext uri="{FF2B5EF4-FFF2-40B4-BE49-F238E27FC236}">
                <a16:creationId xmlns:a16="http://schemas.microsoft.com/office/drawing/2014/main" id="{4DAF7234-2DF1-4BE1-BB19-D6726D075C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35585" y="4437010"/>
            <a:ext cx="667244" cy="667244"/>
          </a:xfrm>
          <a:prstGeom prst="rect">
            <a:avLst/>
          </a:prstGeom>
        </p:spPr>
      </p:pic>
      <p:pic>
        <p:nvPicPr>
          <p:cNvPr id="32" name="Graphic 31" descr="Research">
            <a:extLst>
              <a:ext uri="{FF2B5EF4-FFF2-40B4-BE49-F238E27FC236}">
                <a16:creationId xmlns:a16="http://schemas.microsoft.com/office/drawing/2014/main" id="{417D28F6-F094-4D48-BEA8-90A9765FA6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96516" y="3313045"/>
            <a:ext cx="642986" cy="642986"/>
          </a:xfrm>
          <a:prstGeom prst="rect">
            <a:avLst/>
          </a:prstGeom>
        </p:spPr>
      </p:pic>
      <p:sp>
        <p:nvSpPr>
          <p:cNvPr id="140" name="Rectangle 139">
            <a:extLst>
              <a:ext uri="{FF2B5EF4-FFF2-40B4-BE49-F238E27FC236}">
                <a16:creationId xmlns:a16="http://schemas.microsoft.com/office/drawing/2014/main" id="{6FD71326-3377-479B-9D16-F4BEDF458ECC}"/>
              </a:ext>
            </a:extLst>
          </p:cNvPr>
          <p:cNvSpPr/>
          <p:nvPr/>
        </p:nvSpPr>
        <p:spPr>
          <a:xfrm>
            <a:off x="3272254" y="1177710"/>
            <a:ext cx="7629111" cy="646331"/>
          </a:xfrm>
          <a:prstGeom prst="rect">
            <a:avLst/>
          </a:prstGeom>
        </p:spPr>
        <p:txBody>
          <a:bodyPr wrap="square">
            <a:spAutoFit/>
          </a:bodyPr>
          <a:lstStyle/>
          <a:p>
            <a:r>
              <a:rPr lang="vi-VN">
                <a:solidFill>
                  <a:schemeClr val="bg1"/>
                </a:solidFill>
              </a:rPr>
              <a:t>Tăng cường các hoạt động truyền thông cho thiếu nhi về tác hại của ma tuý, bia rượu, các chất kích thích và tệ nạn xã hội</a:t>
            </a:r>
            <a:r>
              <a:rPr lang="en-US">
                <a:solidFill>
                  <a:schemeClr val="bg1"/>
                </a:solidFill>
              </a:rPr>
              <a:t>.</a:t>
            </a:r>
          </a:p>
        </p:txBody>
      </p:sp>
      <p:sp>
        <p:nvSpPr>
          <p:cNvPr id="143" name="Rectangle 142">
            <a:extLst>
              <a:ext uri="{FF2B5EF4-FFF2-40B4-BE49-F238E27FC236}">
                <a16:creationId xmlns:a16="http://schemas.microsoft.com/office/drawing/2014/main" id="{9E6CC904-68CA-450D-A3BD-E7A5ACDEC435}"/>
              </a:ext>
            </a:extLst>
          </p:cNvPr>
          <p:cNvSpPr/>
          <p:nvPr/>
        </p:nvSpPr>
        <p:spPr>
          <a:xfrm>
            <a:off x="3937825" y="2164785"/>
            <a:ext cx="7629111" cy="646331"/>
          </a:xfrm>
          <a:prstGeom prst="rect">
            <a:avLst/>
          </a:prstGeom>
        </p:spPr>
        <p:txBody>
          <a:bodyPr wrap="square">
            <a:spAutoFit/>
          </a:bodyPr>
          <a:lstStyle/>
          <a:p>
            <a:r>
              <a:rPr lang="vi-VN">
                <a:solidFill>
                  <a:schemeClr val="bg1"/>
                </a:solidFill>
              </a:rPr>
              <a:t>Hướng dẫn thiếu nhi tiếp cận, tham gia các kênh tương tác trực tuyến, truyền hình trẻ em do các cấp bộ Đoàn, Đội thực hiện.</a:t>
            </a:r>
            <a:endParaRPr lang="en-US">
              <a:solidFill>
                <a:schemeClr val="bg1"/>
              </a:solidFill>
            </a:endParaRPr>
          </a:p>
        </p:txBody>
      </p:sp>
      <p:sp>
        <p:nvSpPr>
          <p:cNvPr id="144" name="Rectangle 143">
            <a:extLst>
              <a:ext uri="{FF2B5EF4-FFF2-40B4-BE49-F238E27FC236}">
                <a16:creationId xmlns:a16="http://schemas.microsoft.com/office/drawing/2014/main" id="{530FED7E-B41A-4C3D-AE41-8B4C9AB64FD4}"/>
              </a:ext>
            </a:extLst>
          </p:cNvPr>
          <p:cNvSpPr/>
          <p:nvPr/>
        </p:nvSpPr>
        <p:spPr>
          <a:xfrm>
            <a:off x="4248022" y="3301715"/>
            <a:ext cx="7629111" cy="646331"/>
          </a:xfrm>
          <a:prstGeom prst="rect">
            <a:avLst/>
          </a:prstGeom>
        </p:spPr>
        <p:txBody>
          <a:bodyPr wrap="square">
            <a:spAutoFit/>
          </a:bodyPr>
          <a:lstStyle/>
          <a:p>
            <a:r>
              <a:rPr lang="vi-VN">
                <a:solidFill>
                  <a:schemeClr val="bg1"/>
                </a:solidFill>
              </a:rPr>
              <a:t>Giáo dục thiếu nhi biết quan tâm, yêu thương, tinh thần đoàn kết, giúp đỡ lẫn nhau trong học tập, cùng bạn cố gắng</a:t>
            </a:r>
            <a:r>
              <a:rPr lang="en-US">
                <a:solidFill>
                  <a:schemeClr val="bg1"/>
                </a:solidFill>
              </a:rPr>
              <a:t>.</a:t>
            </a:r>
          </a:p>
        </p:txBody>
      </p:sp>
      <p:sp>
        <p:nvSpPr>
          <p:cNvPr id="145" name="Rectangle 144">
            <a:extLst>
              <a:ext uri="{FF2B5EF4-FFF2-40B4-BE49-F238E27FC236}">
                <a16:creationId xmlns:a16="http://schemas.microsoft.com/office/drawing/2014/main" id="{580DF23C-8D1A-4611-9B62-8551787B0324}"/>
              </a:ext>
            </a:extLst>
          </p:cNvPr>
          <p:cNvSpPr/>
          <p:nvPr/>
        </p:nvSpPr>
        <p:spPr>
          <a:xfrm>
            <a:off x="4060883" y="4426751"/>
            <a:ext cx="8050306" cy="646331"/>
          </a:xfrm>
          <a:prstGeom prst="rect">
            <a:avLst/>
          </a:prstGeom>
        </p:spPr>
        <p:txBody>
          <a:bodyPr wrap="square">
            <a:spAutoFit/>
          </a:bodyPr>
          <a:lstStyle/>
          <a:p>
            <a:r>
              <a:rPr lang="vi-VN">
                <a:solidFill>
                  <a:schemeClr val="bg1"/>
                </a:solidFill>
              </a:rPr>
              <a:t>Tổ chức sinh hoạt theo chủ đề, chủ điểm về “Xây dựng tình bạn đẹp, nói không với bạo lực học đường” trong giờ chào cờ đầu tuần, sinh hoạt </a:t>
            </a:r>
            <a:r>
              <a:rPr lang="en-US">
                <a:solidFill>
                  <a:schemeClr val="bg1"/>
                </a:solidFill>
              </a:rPr>
              <a:t>LĐ.</a:t>
            </a:r>
          </a:p>
        </p:txBody>
      </p:sp>
      <p:sp>
        <p:nvSpPr>
          <p:cNvPr id="146" name="Rectangle 145">
            <a:extLst>
              <a:ext uri="{FF2B5EF4-FFF2-40B4-BE49-F238E27FC236}">
                <a16:creationId xmlns:a16="http://schemas.microsoft.com/office/drawing/2014/main" id="{257D683F-3B82-4BC5-B9A9-6C3E01234410}"/>
              </a:ext>
            </a:extLst>
          </p:cNvPr>
          <p:cNvSpPr/>
          <p:nvPr/>
        </p:nvSpPr>
        <p:spPr>
          <a:xfrm>
            <a:off x="3272254" y="5443240"/>
            <a:ext cx="7839763" cy="646331"/>
          </a:xfrm>
          <a:prstGeom prst="rect">
            <a:avLst/>
          </a:prstGeom>
        </p:spPr>
        <p:txBody>
          <a:bodyPr wrap="square">
            <a:spAutoFit/>
          </a:bodyPr>
          <a:lstStyle/>
          <a:p>
            <a:r>
              <a:rPr lang="vi-VN">
                <a:solidFill>
                  <a:schemeClr val="bg1"/>
                </a:solidFill>
              </a:rPr>
              <a:t>Nhân rộng, tăng tính sáng tạo trong tổ chức các mô hình câu lạc bộ, mô hình rèn luyện kỹ năng thực hành xã hội</a:t>
            </a:r>
            <a:r>
              <a:rPr lang="en-US">
                <a:solidFill>
                  <a:schemeClr val="bg1"/>
                </a:solidFill>
              </a:rPr>
              <a:t>.</a:t>
            </a:r>
          </a:p>
        </p:txBody>
      </p:sp>
    </p:spTree>
    <p:extLst>
      <p:ext uri="{BB962C8B-B14F-4D97-AF65-F5344CB8AC3E}">
        <p14:creationId xmlns:p14="http://schemas.microsoft.com/office/powerpoint/2010/main" val="17024605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1962662" y="92915"/>
            <a:ext cx="6775922" cy="830997"/>
          </a:xfrm>
          <a:prstGeom prst="rect">
            <a:avLst/>
          </a:prstGeom>
        </p:spPr>
        <p:txBody>
          <a:bodyPr wrap="square">
            <a:spAutoFit/>
          </a:bodyPr>
          <a:lstStyle/>
          <a:p>
            <a:pPr>
              <a:spcAft>
                <a:spcPts val="0"/>
              </a:spcAft>
            </a:pPr>
            <a:r>
              <a:rPr lang="vi-VN" sz="2400" b="1">
                <a:solidFill>
                  <a:srgbClr val="1D6F5A"/>
                </a:solidFill>
                <a:latin typeface="#9Slide03 Roboto Black" panose="02000000000000000000" pitchFamily="2" charset="0"/>
                <a:ea typeface="#9Slide03 Roboto Black" panose="02000000000000000000" pitchFamily="2" charset="0"/>
              </a:rPr>
              <a:t>Tạo môi trường cho thiếu nhi thực hiện lời dạy “Giữ gìn vệ sinh thật tốt”</a:t>
            </a:r>
            <a:endParaRPr lang="en-US" sz="3200">
              <a:solidFill>
                <a:srgbClr val="1D6F5A"/>
              </a:solidFill>
              <a:latin typeface="#9Slide03 Roboto Black" panose="02000000000000000000" pitchFamily="2" charset="0"/>
              <a:ea typeface="#9Slide03 Roboto Black" panose="02000000000000000000" pitchFamily="2" charset="0"/>
            </a:endParaRPr>
          </a:p>
        </p:txBody>
      </p:sp>
      <p:grpSp>
        <p:nvGrpSpPr>
          <p:cNvPr id="100" name="Group 99">
            <a:extLst>
              <a:ext uri="{FF2B5EF4-FFF2-40B4-BE49-F238E27FC236}">
                <a16:creationId xmlns:a16="http://schemas.microsoft.com/office/drawing/2014/main" id="{A25FE11A-E98C-490D-867C-553C1AB5C51F}"/>
              </a:ext>
            </a:extLst>
          </p:cNvPr>
          <p:cNvGrpSpPr/>
          <p:nvPr/>
        </p:nvGrpSpPr>
        <p:grpSpPr>
          <a:xfrm>
            <a:off x="609600" y="1410626"/>
            <a:ext cx="2438400" cy="4548137"/>
            <a:chOff x="-7381" y="800356"/>
            <a:chExt cx="3104846" cy="5791203"/>
          </a:xfrm>
        </p:grpSpPr>
        <p:sp>
          <p:nvSpPr>
            <p:cNvPr id="101" name="Freeform: Shape 100">
              <a:extLst>
                <a:ext uri="{FF2B5EF4-FFF2-40B4-BE49-F238E27FC236}">
                  <a16:creationId xmlns:a16="http://schemas.microsoft.com/office/drawing/2014/main" id="{EA06BE15-A961-4484-BBE6-4953BB0FE3F6}"/>
                </a:ext>
              </a:extLst>
            </p:cNvPr>
            <p:cNvSpPr/>
            <p:nvPr/>
          </p:nvSpPr>
          <p:spPr>
            <a:xfrm>
              <a:off x="0" y="800356"/>
              <a:ext cx="3097465" cy="5791203"/>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A21DA435-9CFD-40E0-B0E4-C96E1E4D2C94}"/>
                </a:ext>
              </a:extLst>
            </p:cNvPr>
            <p:cNvSpPr/>
            <p:nvPr/>
          </p:nvSpPr>
          <p:spPr>
            <a:xfrm>
              <a:off x="12044" y="932989"/>
              <a:ext cx="2787368" cy="5574739"/>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3AAE8DF0-D1FA-4AEA-B750-E7283755A6F1}"/>
                </a:ext>
              </a:extLst>
            </p:cNvPr>
            <p:cNvSpPr/>
            <p:nvPr/>
          </p:nvSpPr>
          <p:spPr>
            <a:xfrm>
              <a:off x="-7381" y="1718932"/>
              <a:ext cx="2013716" cy="4027439"/>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a:gsLst>
                <a:gs pos="0">
                  <a:srgbClr val="E0E1E5"/>
                </a:gs>
                <a:gs pos="98000">
                  <a:schemeClr val="bg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A633AC50-1CE0-4E04-BD79-F088EF4BA179}"/>
                </a:ext>
              </a:extLst>
            </p:cNvPr>
            <p:cNvSpPr/>
            <p:nvPr/>
          </p:nvSpPr>
          <p:spPr>
            <a:xfrm>
              <a:off x="0" y="1893147"/>
              <a:ext cx="1840829" cy="3681664"/>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flip="none" rotWithShape="1">
              <a:gsLst>
                <a:gs pos="19000">
                  <a:srgbClr val="00B050"/>
                </a:gs>
                <a:gs pos="98000">
                  <a:schemeClr val="bg1"/>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5" name="Straight Connector 104">
            <a:extLst>
              <a:ext uri="{FF2B5EF4-FFF2-40B4-BE49-F238E27FC236}">
                <a16:creationId xmlns:a16="http://schemas.microsoft.com/office/drawing/2014/main" id="{AE08C733-F19E-4294-9EEB-C61ECC29C358}"/>
              </a:ext>
            </a:extLst>
          </p:cNvPr>
          <p:cNvCxnSpPr>
            <a:cxnSpLocks/>
          </p:cNvCxnSpPr>
          <p:nvPr/>
        </p:nvCxnSpPr>
        <p:spPr>
          <a:xfrm>
            <a:off x="3097657" y="4784258"/>
            <a:ext cx="977737" cy="0"/>
          </a:xfrm>
          <a:prstGeom prst="line">
            <a:avLst/>
          </a:prstGeom>
          <a:ln w="12700">
            <a:solidFill>
              <a:srgbClr val="1D6F5A"/>
            </a:solidFill>
            <a:prstDash val="dash"/>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B98FE-DEF2-4831-B12F-886A0A2D1A3C}"/>
              </a:ext>
            </a:extLst>
          </p:cNvPr>
          <p:cNvSpPr/>
          <p:nvPr/>
        </p:nvSpPr>
        <p:spPr>
          <a:xfrm>
            <a:off x="1290634" y="1117919"/>
            <a:ext cx="926611" cy="92661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7E3771A-29B5-4D8D-871A-6EE06B706942}"/>
              </a:ext>
            </a:extLst>
          </p:cNvPr>
          <p:cNvSpPr/>
          <p:nvPr/>
        </p:nvSpPr>
        <p:spPr>
          <a:xfrm>
            <a:off x="2202473" y="2049966"/>
            <a:ext cx="926611" cy="92661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E1713B5-C7E3-436F-B280-6B0D4D80EE1B}"/>
              </a:ext>
            </a:extLst>
          </p:cNvPr>
          <p:cNvSpPr/>
          <p:nvPr/>
        </p:nvSpPr>
        <p:spPr>
          <a:xfrm>
            <a:off x="2475745" y="3185617"/>
            <a:ext cx="926611" cy="92661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93E0180-A179-45DA-AEAF-8DCBAEB4D50E}"/>
              </a:ext>
            </a:extLst>
          </p:cNvPr>
          <p:cNvSpPr/>
          <p:nvPr/>
        </p:nvSpPr>
        <p:spPr>
          <a:xfrm>
            <a:off x="2202473" y="4321763"/>
            <a:ext cx="926611" cy="92661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42249CB-4645-4CCC-8030-53333B8A974A}"/>
              </a:ext>
            </a:extLst>
          </p:cNvPr>
          <p:cNvSpPr/>
          <p:nvPr/>
        </p:nvSpPr>
        <p:spPr>
          <a:xfrm>
            <a:off x="1267195" y="5263387"/>
            <a:ext cx="926611" cy="92661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7F70AC86-0F4D-4639-A381-0DA44FC1FCE9}"/>
              </a:ext>
            </a:extLst>
          </p:cNvPr>
          <p:cNvCxnSpPr>
            <a:cxnSpLocks/>
          </p:cNvCxnSpPr>
          <p:nvPr/>
        </p:nvCxnSpPr>
        <p:spPr>
          <a:xfrm>
            <a:off x="3120011" y="2513552"/>
            <a:ext cx="940467" cy="34"/>
          </a:xfrm>
          <a:prstGeom prst="line">
            <a:avLst/>
          </a:prstGeom>
          <a:ln w="12700">
            <a:solidFill>
              <a:srgbClr val="FED403"/>
            </a:solidFill>
            <a:prstDash val="dash"/>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823143B-95A2-4BB6-BD22-932E6842BC75}"/>
              </a:ext>
            </a:extLst>
          </p:cNvPr>
          <p:cNvSpPr/>
          <p:nvPr/>
        </p:nvSpPr>
        <p:spPr>
          <a:xfrm>
            <a:off x="3467983" y="2395345"/>
            <a:ext cx="230841" cy="23084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148A1F1-5F28-4B7E-AE71-249D34F3B1CB}"/>
              </a:ext>
            </a:extLst>
          </p:cNvPr>
          <p:cNvSpPr/>
          <p:nvPr/>
        </p:nvSpPr>
        <p:spPr>
          <a:xfrm>
            <a:off x="3507203" y="243456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EAA1ADE-4DFB-4711-9799-7EB0EF9ACD8D}"/>
              </a:ext>
            </a:extLst>
          </p:cNvPr>
          <p:cNvCxnSpPr>
            <a:cxnSpLocks/>
          </p:cNvCxnSpPr>
          <p:nvPr/>
        </p:nvCxnSpPr>
        <p:spPr>
          <a:xfrm>
            <a:off x="3374368" y="3641617"/>
            <a:ext cx="940467" cy="34"/>
          </a:xfrm>
          <a:prstGeom prst="line">
            <a:avLst/>
          </a:prstGeom>
          <a:ln w="12700">
            <a:solidFill>
              <a:srgbClr val="B6232D"/>
            </a:solidFill>
            <a:prstDash val="dash"/>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B2BFFC48-B82D-47AE-8230-068D149E33EE}"/>
              </a:ext>
            </a:extLst>
          </p:cNvPr>
          <p:cNvGrpSpPr/>
          <p:nvPr/>
        </p:nvGrpSpPr>
        <p:grpSpPr>
          <a:xfrm>
            <a:off x="3722340" y="3523410"/>
            <a:ext cx="230841" cy="230841"/>
            <a:chOff x="3678889" y="3570195"/>
            <a:chExt cx="230841" cy="230841"/>
          </a:xfrm>
        </p:grpSpPr>
        <p:sp>
          <p:nvSpPr>
            <p:cNvPr id="121" name="Oval 120">
              <a:extLst>
                <a:ext uri="{FF2B5EF4-FFF2-40B4-BE49-F238E27FC236}">
                  <a16:creationId xmlns:a16="http://schemas.microsoft.com/office/drawing/2014/main" id="{5C280A09-3D43-4759-8793-860A50FFD203}"/>
                </a:ext>
              </a:extLst>
            </p:cNvPr>
            <p:cNvSpPr/>
            <p:nvPr/>
          </p:nvSpPr>
          <p:spPr>
            <a:xfrm>
              <a:off x="3678889" y="3570195"/>
              <a:ext cx="230841" cy="23084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AF595AE-7FE2-46CD-8EE5-988CEE6F55A8}"/>
                </a:ext>
              </a:extLst>
            </p:cNvPr>
            <p:cNvSpPr/>
            <p:nvPr/>
          </p:nvSpPr>
          <p:spPr>
            <a:xfrm>
              <a:off x="3718109" y="36094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3" name="Straight Connector 122">
            <a:extLst>
              <a:ext uri="{FF2B5EF4-FFF2-40B4-BE49-F238E27FC236}">
                <a16:creationId xmlns:a16="http://schemas.microsoft.com/office/drawing/2014/main" id="{0FBBE190-C68F-445D-9CA5-6F8621B309A3}"/>
              </a:ext>
            </a:extLst>
          </p:cNvPr>
          <p:cNvCxnSpPr>
            <a:cxnSpLocks/>
          </p:cNvCxnSpPr>
          <p:nvPr/>
        </p:nvCxnSpPr>
        <p:spPr>
          <a:xfrm>
            <a:off x="2166864" y="5732123"/>
            <a:ext cx="1201666" cy="1"/>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65A24EEE-8C85-4DE0-B168-81B2A3F4A6DE}"/>
              </a:ext>
            </a:extLst>
          </p:cNvPr>
          <p:cNvGrpSpPr/>
          <p:nvPr/>
        </p:nvGrpSpPr>
        <p:grpSpPr>
          <a:xfrm>
            <a:off x="3438934" y="4677110"/>
            <a:ext cx="230841" cy="230841"/>
            <a:chOff x="3395483" y="4723895"/>
            <a:chExt cx="230841" cy="230841"/>
          </a:xfrm>
        </p:grpSpPr>
        <p:sp>
          <p:nvSpPr>
            <p:cNvPr id="125" name="Oval 124">
              <a:extLst>
                <a:ext uri="{FF2B5EF4-FFF2-40B4-BE49-F238E27FC236}">
                  <a16:creationId xmlns:a16="http://schemas.microsoft.com/office/drawing/2014/main" id="{526B4A20-6F7A-4A2B-ACAC-9FBADA70E918}"/>
                </a:ext>
              </a:extLst>
            </p:cNvPr>
            <p:cNvSpPr/>
            <p:nvPr/>
          </p:nvSpPr>
          <p:spPr>
            <a:xfrm>
              <a:off x="3395483" y="4723895"/>
              <a:ext cx="230841" cy="23084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F55DD46-A661-4151-8550-AE5201FFE98B}"/>
                </a:ext>
              </a:extLst>
            </p:cNvPr>
            <p:cNvSpPr/>
            <p:nvPr/>
          </p:nvSpPr>
          <p:spPr>
            <a:xfrm>
              <a:off x="3434703" y="47631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140AF34D-B0F7-4F30-A25D-34F4215216A0}"/>
              </a:ext>
            </a:extLst>
          </p:cNvPr>
          <p:cNvGrpSpPr/>
          <p:nvPr/>
        </p:nvGrpSpPr>
        <p:grpSpPr>
          <a:xfrm>
            <a:off x="2677531" y="5616703"/>
            <a:ext cx="230841" cy="230841"/>
            <a:chOff x="2905844" y="5790303"/>
            <a:chExt cx="230841" cy="230841"/>
          </a:xfrm>
        </p:grpSpPr>
        <p:sp>
          <p:nvSpPr>
            <p:cNvPr id="128" name="Oval 127">
              <a:extLst>
                <a:ext uri="{FF2B5EF4-FFF2-40B4-BE49-F238E27FC236}">
                  <a16:creationId xmlns:a16="http://schemas.microsoft.com/office/drawing/2014/main" id="{B389AD73-47C0-41EF-9949-ED3DEC33F710}"/>
                </a:ext>
              </a:extLst>
            </p:cNvPr>
            <p:cNvSpPr/>
            <p:nvPr/>
          </p:nvSpPr>
          <p:spPr>
            <a:xfrm>
              <a:off x="2905844" y="5790303"/>
              <a:ext cx="230841" cy="2308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949BAE6-1A7E-4991-838F-0A68941E1BBF}"/>
                </a:ext>
              </a:extLst>
            </p:cNvPr>
            <p:cNvSpPr/>
            <p:nvPr/>
          </p:nvSpPr>
          <p:spPr>
            <a:xfrm>
              <a:off x="2945064" y="5829523"/>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a:extLst>
              <a:ext uri="{FF2B5EF4-FFF2-40B4-BE49-F238E27FC236}">
                <a16:creationId xmlns:a16="http://schemas.microsoft.com/office/drawing/2014/main" id="{C3D29338-A5E5-4324-AC08-ABAFCE6ED717}"/>
              </a:ext>
            </a:extLst>
          </p:cNvPr>
          <p:cNvCxnSpPr/>
          <p:nvPr/>
        </p:nvCxnSpPr>
        <p:spPr>
          <a:xfrm>
            <a:off x="2195544" y="1534064"/>
            <a:ext cx="940467" cy="34"/>
          </a:xfrm>
          <a:prstGeom prst="line">
            <a:avLst/>
          </a:prstGeom>
          <a:ln w="12700">
            <a:solidFill>
              <a:srgbClr val="FF3D5D"/>
            </a:solidFill>
            <a:prstDash val="dash"/>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754F629B-2DF9-4CDC-9BC4-B7AFF4D4A00F}"/>
              </a:ext>
            </a:extLst>
          </p:cNvPr>
          <p:cNvSpPr/>
          <p:nvPr/>
        </p:nvSpPr>
        <p:spPr>
          <a:xfrm>
            <a:off x="2541900" y="1420334"/>
            <a:ext cx="230841" cy="23084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34E99496-B2F3-446A-A6E0-5C33F5C77EE9}"/>
              </a:ext>
            </a:extLst>
          </p:cNvPr>
          <p:cNvSpPr/>
          <p:nvPr/>
        </p:nvSpPr>
        <p:spPr>
          <a:xfrm>
            <a:off x="2581120" y="1459554"/>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6682291-9812-40F6-ADFF-6DF49C6ED095}"/>
              </a:ext>
            </a:extLst>
          </p:cNvPr>
          <p:cNvSpPr/>
          <p:nvPr/>
        </p:nvSpPr>
        <p:spPr>
          <a:xfrm>
            <a:off x="3159282" y="1116133"/>
            <a:ext cx="7781355" cy="743589"/>
          </a:xfrm>
          <a:prstGeom prst="roundRect">
            <a:avLst>
              <a:gd name="adj" fmla="val 50000"/>
            </a:avLst>
          </a:prstGeom>
          <a:solidFill>
            <a:srgbClr val="FF3D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Rectangle: Rounded Corners 134">
            <a:extLst>
              <a:ext uri="{FF2B5EF4-FFF2-40B4-BE49-F238E27FC236}">
                <a16:creationId xmlns:a16="http://schemas.microsoft.com/office/drawing/2014/main" id="{6B030414-2273-495F-878E-39D951113047}"/>
              </a:ext>
            </a:extLst>
          </p:cNvPr>
          <p:cNvSpPr/>
          <p:nvPr/>
        </p:nvSpPr>
        <p:spPr>
          <a:xfrm>
            <a:off x="3844601" y="2131898"/>
            <a:ext cx="7781355" cy="743589"/>
          </a:xfrm>
          <a:prstGeom prst="roundRect">
            <a:avLst>
              <a:gd name="adj" fmla="val 50000"/>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6" name="Rectangle: Rounded Corners 135">
            <a:extLst>
              <a:ext uri="{FF2B5EF4-FFF2-40B4-BE49-F238E27FC236}">
                <a16:creationId xmlns:a16="http://schemas.microsoft.com/office/drawing/2014/main" id="{F7CEB632-F058-48A7-9F43-C4EED7D1DB73}"/>
              </a:ext>
            </a:extLst>
          </p:cNvPr>
          <p:cNvSpPr/>
          <p:nvPr/>
        </p:nvSpPr>
        <p:spPr>
          <a:xfrm>
            <a:off x="4129287" y="3267035"/>
            <a:ext cx="7605513" cy="743589"/>
          </a:xfrm>
          <a:prstGeom prst="roundRect">
            <a:avLst>
              <a:gd name="adj" fmla="val 50000"/>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Rounded Corners 136">
            <a:extLst>
              <a:ext uri="{FF2B5EF4-FFF2-40B4-BE49-F238E27FC236}">
                <a16:creationId xmlns:a16="http://schemas.microsoft.com/office/drawing/2014/main" id="{07D13886-9BC5-4CEA-B634-C251D62AEE59}"/>
              </a:ext>
            </a:extLst>
          </p:cNvPr>
          <p:cNvSpPr/>
          <p:nvPr/>
        </p:nvSpPr>
        <p:spPr>
          <a:xfrm>
            <a:off x="3953181" y="4392280"/>
            <a:ext cx="7605513" cy="743589"/>
          </a:xfrm>
          <a:prstGeom prst="roundRect">
            <a:avLst>
              <a:gd name="adj" fmla="val 50000"/>
            </a:avLst>
          </a:prstGeom>
          <a:solidFill>
            <a:srgbClr val="1D6F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8" name="Rectangle: Rounded Corners 137">
            <a:extLst>
              <a:ext uri="{FF2B5EF4-FFF2-40B4-BE49-F238E27FC236}">
                <a16:creationId xmlns:a16="http://schemas.microsoft.com/office/drawing/2014/main" id="{9F55F07B-6359-47BA-A120-4B7A32CD83B9}"/>
              </a:ext>
            </a:extLst>
          </p:cNvPr>
          <p:cNvSpPr/>
          <p:nvPr/>
        </p:nvSpPr>
        <p:spPr>
          <a:xfrm>
            <a:off x="3209236" y="5388576"/>
            <a:ext cx="7839764" cy="743589"/>
          </a:xfrm>
          <a:prstGeom prst="roundRect">
            <a:avLst>
              <a:gd name="adj" fmla="val 5000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39" name="Picture 138">
            <a:extLst>
              <a:ext uri="{FF2B5EF4-FFF2-40B4-BE49-F238E27FC236}">
                <a16:creationId xmlns:a16="http://schemas.microsoft.com/office/drawing/2014/main" id="{8A82665B-205A-4168-B505-AAF358FBD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95" y="3054133"/>
            <a:ext cx="1288304" cy="1391193"/>
          </a:xfrm>
          <a:prstGeom prst="rect">
            <a:avLst/>
          </a:prstGeom>
        </p:spPr>
      </p:pic>
      <p:pic>
        <p:nvPicPr>
          <p:cNvPr id="22" name="Graphic 21" descr="Bullseye">
            <a:extLst>
              <a:ext uri="{FF2B5EF4-FFF2-40B4-BE49-F238E27FC236}">
                <a16:creationId xmlns:a16="http://schemas.microsoft.com/office/drawing/2014/main" id="{8E636A76-FE8A-4ED1-94BC-3768D53C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1382" y="1251501"/>
            <a:ext cx="565125" cy="565125"/>
          </a:xfrm>
          <a:prstGeom prst="rect">
            <a:avLst/>
          </a:prstGeom>
        </p:spPr>
      </p:pic>
      <p:pic>
        <p:nvPicPr>
          <p:cNvPr id="24" name="Graphic 23" descr="Gears">
            <a:extLst>
              <a:ext uri="{FF2B5EF4-FFF2-40B4-BE49-F238E27FC236}">
                <a16:creationId xmlns:a16="http://schemas.microsoft.com/office/drawing/2014/main" id="{D532F11D-377F-4913-A0BD-EF0656CD0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63337" y="2191270"/>
            <a:ext cx="609600" cy="609600"/>
          </a:xfrm>
          <a:prstGeom prst="rect">
            <a:avLst/>
          </a:prstGeom>
        </p:spPr>
      </p:pic>
      <p:pic>
        <p:nvPicPr>
          <p:cNvPr id="27" name="Graphic 26" descr="Single gear">
            <a:extLst>
              <a:ext uri="{FF2B5EF4-FFF2-40B4-BE49-F238E27FC236}">
                <a16:creationId xmlns:a16="http://schemas.microsoft.com/office/drawing/2014/main" id="{7370062A-A2E2-48FA-831A-7425EC210D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90128" y="5377000"/>
            <a:ext cx="704725" cy="704725"/>
          </a:xfrm>
          <a:prstGeom prst="rect">
            <a:avLst/>
          </a:prstGeom>
        </p:spPr>
      </p:pic>
      <p:pic>
        <p:nvPicPr>
          <p:cNvPr id="30" name="Graphic 29" descr="Lightbulb">
            <a:extLst>
              <a:ext uri="{FF2B5EF4-FFF2-40B4-BE49-F238E27FC236}">
                <a16:creationId xmlns:a16="http://schemas.microsoft.com/office/drawing/2014/main" id="{4DAF7234-2DF1-4BE1-BB19-D6726D075C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35585" y="4437010"/>
            <a:ext cx="667244" cy="667244"/>
          </a:xfrm>
          <a:prstGeom prst="rect">
            <a:avLst/>
          </a:prstGeom>
        </p:spPr>
      </p:pic>
      <p:pic>
        <p:nvPicPr>
          <p:cNvPr id="32" name="Graphic 31" descr="Research">
            <a:extLst>
              <a:ext uri="{FF2B5EF4-FFF2-40B4-BE49-F238E27FC236}">
                <a16:creationId xmlns:a16="http://schemas.microsoft.com/office/drawing/2014/main" id="{417D28F6-F094-4D48-BEA8-90A9765FA6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96516" y="3313045"/>
            <a:ext cx="642986" cy="642986"/>
          </a:xfrm>
          <a:prstGeom prst="rect">
            <a:avLst/>
          </a:prstGeom>
        </p:spPr>
      </p:pic>
      <p:sp>
        <p:nvSpPr>
          <p:cNvPr id="140" name="Rectangle 139">
            <a:extLst>
              <a:ext uri="{FF2B5EF4-FFF2-40B4-BE49-F238E27FC236}">
                <a16:creationId xmlns:a16="http://schemas.microsoft.com/office/drawing/2014/main" id="{6FD71326-3377-479B-9D16-F4BEDF458ECC}"/>
              </a:ext>
            </a:extLst>
          </p:cNvPr>
          <p:cNvSpPr/>
          <p:nvPr/>
        </p:nvSpPr>
        <p:spPr>
          <a:xfrm>
            <a:off x="3272254" y="1177710"/>
            <a:ext cx="7629111" cy="646331"/>
          </a:xfrm>
          <a:prstGeom prst="rect">
            <a:avLst/>
          </a:prstGeom>
        </p:spPr>
        <p:txBody>
          <a:bodyPr wrap="square">
            <a:spAutoFit/>
          </a:bodyPr>
          <a:lstStyle/>
          <a:p>
            <a:r>
              <a:rPr lang="en-US">
                <a:solidFill>
                  <a:schemeClr val="bg1"/>
                </a:solidFill>
              </a:rPr>
              <a:t>H</a:t>
            </a:r>
            <a:r>
              <a:rPr lang="vi-VN">
                <a:solidFill>
                  <a:schemeClr val="bg1"/>
                </a:solidFill>
              </a:rPr>
              <a:t>ướng dẫn thiếu nhi rèn luyện ý thức và thói quen giữ gìn vệ sinh cá nhân, tự chăm sóc sức khỏe bản thân; giữ gìn trường, lớp xanh - sạch - đẹp</a:t>
            </a:r>
            <a:r>
              <a:rPr lang="en-US">
                <a:solidFill>
                  <a:schemeClr val="bg1"/>
                </a:solidFill>
              </a:rPr>
              <a:t>.</a:t>
            </a:r>
          </a:p>
        </p:txBody>
      </p:sp>
      <p:sp>
        <p:nvSpPr>
          <p:cNvPr id="143" name="Rectangle 142">
            <a:extLst>
              <a:ext uri="{FF2B5EF4-FFF2-40B4-BE49-F238E27FC236}">
                <a16:creationId xmlns:a16="http://schemas.microsoft.com/office/drawing/2014/main" id="{9E6CC904-68CA-450D-A3BD-E7A5ACDEC435}"/>
              </a:ext>
            </a:extLst>
          </p:cNvPr>
          <p:cNvSpPr/>
          <p:nvPr/>
        </p:nvSpPr>
        <p:spPr>
          <a:xfrm>
            <a:off x="3920722" y="2172905"/>
            <a:ext cx="7629111" cy="646331"/>
          </a:xfrm>
          <a:prstGeom prst="rect">
            <a:avLst/>
          </a:prstGeom>
        </p:spPr>
        <p:txBody>
          <a:bodyPr wrap="square">
            <a:spAutoFit/>
          </a:bodyPr>
          <a:lstStyle/>
          <a:p>
            <a:r>
              <a:rPr lang="vi-VN">
                <a:solidFill>
                  <a:schemeClr val="bg1"/>
                </a:solidFill>
              </a:rPr>
              <a:t>Hướng dẫn và tổ chức cho thiếu nhi các hoạt động dọn dẹp vệ sinh, trồng và chăm sóc cây xanh, vườn hoa, thảm cỏ trong trường học và </a:t>
            </a:r>
            <a:r>
              <a:rPr lang="en-US">
                <a:solidFill>
                  <a:schemeClr val="bg1"/>
                </a:solidFill>
              </a:rPr>
              <a:t>n</a:t>
            </a:r>
            <a:r>
              <a:rPr lang="vi-VN">
                <a:solidFill>
                  <a:schemeClr val="bg1"/>
                </a:solidFill>
              </a:rPr>
              <a:t>ơ</a:t>
            </a:r>
            <a:r>
              <a:rPr lang="en-US">
                <a:solidFill>
                  <a:schemeClr val="bg1"/>
                </a:solidFill>
              </a:rPr>
              <a:t>i ở.</a:t>
            </a:r>
            <a:r>
              <a:rPr lang="vi-VN">
                <a:solidFill>
                  <a:schemeClr val="bg1"/>
                </a:solidFill>
              </a:rPr>
              <a:t> </a:t>
            </a:r>
            <a:endParaRPr lang="en-US">
              <a:solidFill>
                <a:schemeClr val="bg1"/>
              </a:solidFill>
            </a:endParaRPr>
          </a:p>
        </p:txBody>
      </p:sp>
      <p:sp>
        <p:nvSpPr>
          <p:cNvPr id="144" name="Rectangle 143">
            <a:extLst>
              <a:ext uri="{FF2B5EF4-FFF2-40B4-BE49-F238E27FC236}">
                <a16:creationId xmlns:a16="http://schemas.microsoft.com/office/drawing/2014/main" id="{530FED7E-B41A-4C3D-AE41-8B4C9AB64FD4}"/>
              </a:ext>
            </a:extLst>
          </p:cNvPr>
          <p:cNvSpPr/>
          <p:nvPr/>
        </p:nvSpPr>
        <p:spPr>
          <a:xfrm>
            <a:off x="4248022" y="3301715"/>
            <a:ext cx="7629111" cy="646331"/>
          </a:xfrm>
          <a:prstGeom prst="rect">
            <a:avLst/>
          </a:prstGeom>
        </p:spPr>
        <p:txBody>
          <a:bodyPr wrap="square">
            <a:spAutoFit/>
          </a:bodyPr>
          <a:lstStyle/>
          <a:p>
            <a:r>
              <a:rPr lang="vi-VN">
                <a:solidFill>
                  <a:schemeClr val="bg1"/>
                </a:solidFill>
              </a:rPr>
              <a:t>Tổ chức các hoạt động em yêu môi trường xanh, em yêu thiên nhiên, vì một Việt Nam xanh, vẽ vườn cây ước mơ… </a:t>
            </a:r>
            <a:endParaRPr lang="en-US">
              <a:solidFill>
                <a:schemeClr val="bg1"/>
              </a:solidFill>
            </a:endParaRPr>
          </a:p>
        </p:txBody>
      </p:sp>
      <p:sp>
        <p:nvSpPr>
          <p:cNvPr id="145" name="Rectangle 144">
            <a:extLst>
              <a:ext uri="{FF2B5EF4-FFF2-40B4-BE49-F238E27FC236}">
                <a16:creationId xmlns:a16="http://schemas.microsoft.com/office/drawing/2014/main" id="{580DF23C-8D1A-4611-9B62-8551787B0324}"/>
              </a:ext>
            </a:extLst>
          </p:cNvPr>
          <p:cNvSpPr/>
          <p:nvPr/>
        </p:nvSpPr>
        <p:spPr>
          <a:xfrm>
            <a:off x="4060883" y="4426751"/>
            <a:ext cx="7422056" cy="646331"/>
          </a:xfrm>
          <a:prstGeom prst="rect">
            <a:avLst/>
          </a:prstGeom>
        </p:spPr>
        <p:txBody>
          <a:bodyPr wrap="square">
            <a:spAutoFit/>
          </a:bodyPr>
          <a:lstStyle/>
          <a:p>
            <a:r>
              <a:rPr lang="vi-VN">
                <a:solidFill>
                  <a:schemeClr val="bg1"/>
                </a:solidFill>
              </a:rPr>
              <a:t>Tuyên truyền, hướng dẫn thiếu nhi tham gia các hoạt động học tập, rèn luyện các kỹ năng phòng, chống dịch bệnh Covid-19.</a:t>
            </a:r>
            <a:endParaRPr lang="en-US">
              <a:solidFill>
                <a:schemeClr val="bg1"/>
              </a:solidFill>
            </a:endParaRPr>
          </a:p>
        </p:txBody>
      </p:sp>
      <p:sp>
        <p:nvSpPr>
          <p:cNvPr id="146" name="Rectangle 145">
            <a:extLst>
              <a:ext uri="{FF2B5EF4-FFF2-40B4-BE49-F238E27FC236}">
                <a16:creationId xmlns:a16="http://schemas.microsoft.com/office/drawing/2014/main" id="{257D683F-3B82-4BC5-B9A9-6C3E01234410}"/>
              </a:ext>
            </a:extLst>
          </p:cNvPr>
          <p:cNvSpPr/>
          <p:nvPr/>
        </p:nvSpPr>
        <p:spPr>
          <a:xfrm>
            <a:off x="3272254" y="5443240"/>
            <a:ext cx="7839763" cy="646331"/>
          </a:xfrm>
          <a:prstGeom prst="rect">
            <a:avLst/>
          </a:prstGeom>
        </p:spPr>
        <p:txBody>
          <a:bodyPr wrap="square">
            <a:spAutoFit/>
          </a:bodyPr>
          <a:lstStyle/>
          <a:p>
            <a:r>
              <a:rPr lang="en-US">
                <a:solidFill>
                  <a:schemeClr val="bg1"/>
                </a:solidFill>
              </a:rPr>
              <a:t>T</a:t>
            </a:r>
            <a:r>
              <a:rPr lang="vi-VN">
                <a:solidFill>
                  <a:schemeClr val="bg1"/>
                </a:solidFill>
              </a:rPr>
              <a:t>uyên truyền về các hoạt động bảo vệ môi trường, chống rác thải nhựa, sử dụng các sản phẩm hữu cơ, thân thiện với môi trường</a:t>
            </a:r>
            <a:r>
              <a:rPr lang="en-US">
                <a:solidFill>
                  <a:schemeClr val="bg1"/>
                </a:solidFill>
              </a:rPr>
              <a:t>.</a:t>
            </a:r>
          </a:p>
        </p:txBody>
      </p:sp>
    </p:spTree>
    <p:extLst>
      <p:ext uri="{BB962C8B-B14F-4D97-AF65-F5344CB8AC3E}">
        <p14:creationId xmlns:p14="http://schemas.microsoft.com/office/powerpoint/2010/main" val="31132732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1962662" y="92915"/>
            <a:ext cx="6775922" cy="830997"/>
          </a:xfrm>
          <a:prstGeom prst="rect">
            <a:avLst/>
          </a:prstGeom>
        </p:spPr>
        <p:txBody>
          <a:bodyPr wrap="square">
            <a:spAutoFit/>
          </a:bodyPr>
          <a:lstStyle/>
          <a:p>
            <a:pPr>
              <a:spcAft>
                <a:spcPts val="0"/>
              </a:spcAft>
            </a:pPr>
            <a:r>
              <a:rPr lang="vi-VN" sz="2400" b="1">
                <a:solidFill>
                  <a:srgbClr val="1D6F5A"/>
                </a:solidFill>
                <a:latin typeface="#9Slide03 Roboto Black" panose="02000000000000000000" pitchFamily="2" charset="0"/>
                <a:ea typeface="#9Slide03 Roboto Black" panose="02000000000000000000" pitchFamily="2" charset="0"/>
              </a:rPr>
              <a:t>Tạo môi trường cho thiếu nhi thực hiện lời dạy “Khiêm tốn, thật thà, dũng cảm”</a:t>
            </a:r>
            <a:endParaRPr lang="en-US" sz="3200">
              <a:solidFill>
                <a:srgbClr val="1D6F5A"/>
              </a:solidFill>
              <a:latin typeface="#9Slide03 Roboto Black" panose="02000000000000000000" pitchFamily="2" charset="0"/>
              <a:ea typeface="#9Slide03 Roboto Black" panose="02000000000000000000" pitchFamily="2" charset="0"/>
            </a:endParaRPr>
          </a:p>
        </p:txBody>
      </p:sp>
      <p:grpSp>
        <p:nvGrpSpPr>
          <p:cNvPr id="100" name="Group 99">
            <a:extLst>
              <a:ext uri="{FF2B5EF4-FFF2-40B4-BE49-F238E27FC236}">
                <a16:creationId xmlns:a16="http://schemas.microsoft.com/office/drawing/2014/main" id="{A25FE11A-E98C-490D-867C-553C1AB5C51F}"/>
              </a:ext>
            </a:extLst>
          </p:cNvPr>
          <p:cNvGrpSpPr/>
          <p:nvPr/>
        </p:nvGrpSpPr>
        <p:grpSpPr>
          <a:xfrm>
            <a:off x="609600" y="1410626"/>
            <a:ext cx="2438400" cy="4548137"/>
            <a:chOff x="-7381" y="800356"/>
            <a:chExt cx="3104846" cy="5791203"/>
          </a:xfrm>
        </p:grpSpPr>
        <p:sp>
          <p:nvSpPr>
            <p:cNvPr id="101" name="Freeform: Shape 100">
              <a:extLst>
                <a:ext uri="{FF2B5EF4-FFF2-40B4-BE49-F238E27FC236}">
                  <a16:creationId xmlns:a16="http://schemas.microsoft.com/office/drawing/2014/main" id="{EA06BE15-A961-4484-BBE6-4953BB0FE3F6}"/>
                </a:ext>
              </a:extLst>
            </p:cNvPr>
            <p:cNvSpPr/>
            <p:nvPr/>
          </p:nvSpPr>
          <p:spPr>
            <a:xfrm>
              <a:off x="0" y="800356"/>
              <a:ext cx="3097465" cy="5791203"/>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A21DA435-9CFD-40E0-B0E4-C96E1E4D2C94}"/>
                </a:ext>
              </a:extLst>
            </p:cNvPr>
            <p:cNvSpPr/>
            <p:nvPr/>
          </p:nvSpPr>
          <p:spPr>
            <a:xfrm>
              <a:off x="12044" y="932989"/>
              <a:ext cx="2787368" cy="5574739"/>
            </a:xfrm>
            <a:custGeom>
              <a:avLst/>
              <a:gdLst>
                <a:gd name="connsiteX0" fmla="*/ 0 w 1943099"/>
                <a:gd name="connsiteY0" fmla="*/ 0 h 3886200"/>
                <a:gd name="connsiteX1" fmla="*/ 1943099 w 1943099"/>
                <a:gd name="connsiteY1" fmla="*/ 1943100 h 3886200"/>
                <a:gd name="connsiteX2" fmla="*/ 0 w 1943099"/>
                <a:gd name="connsiteY2" fmla="*/ 3886200 h 3886200"/>
              </a:gdLst>
              <a:ahLst/>
              <a:cxnLst>
                <a:cxn ang="0">
                  <a:pos x="connsiteX0" y="connsiteY0"/>
                </a:cxn>
                <a:cxn ang="0">
                  <a:pos x="connsiteX1" y="connsiteY1"/>
                </a:cxn>
                <a:cxn ang="0">
                  <a:pos x="connsiteX2" y="connsiteY2"/>
                </a:cxn>
              </a:cxnLst>
              <a:rect l="l" t="t" r="r" b="b"/>
              <a:pathLst>
                <a:path w="1943099" h="3886200">
                  <a:moveTo>
                    <a:pt x="0" y="0"/>
                  </a:moveTo>
                  <a:cubicBezTo>
                    <a:pt x="1073144" y="0"/>
                    <a:pt x="1943099" y="869956"/>
                    <a:pt x="1943099" y="1943100"/>
                  </a:cubicBezTo>
                  <a:cubicBezTo>
                    <a:pt x="1943099" y="3016244"/>
                    <a:pt x="1073144" y="3886200"/>
                    <a:pt x="0" y="3886200"/>
                  </a:cubicBezTo>
                  <a:close/>
                </a:path>
              </a:pathLst>
            </a:cu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3AAE8DF0-D1FA-4AEA-B750-E7283755A6F1}"/>
                </a:ext>
              </a:extLst>
            </p:cNvPr>
            <p:cNvSpPr/>
            <p:nvPr/>
          </p:nvSpPr>
          <p:spPr>
            <a:xfrm>
              <a:off x="-7381" y="1718932"/>
              <a:ext cx="2013716" cy="4027439"/>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a:gsLst>
                <a:gs pos="0">
                  <a:srgbClr val="E0E1E5"/>
                </a:gs>
                <a:gs pos="98000">
                  <a:schemeClr val="bg1"/>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A633AC50-1CE0-4E04-BD79-F088EF4BA179}"/>
                </a:ext>
              </a:extLst>
            </p:cNvPr>
            <p:cNvSpPr/>
            <p:nvPr/>
          </p:nvSpPr>
          <p:spPr>
            <a:xfrm>
              <a:off x="0" y="1893147"/>
              <a:ext cx="1840829" cy="3681664"/>
            </a:xfrm>
            <a:custGeom>
              <a:avLst/>
              <a:gdLst>
                <a:gd name="connsiteX0" fmla="*/ 0 w 1840829"/>
                <a:gd name="connsiteY0" fmla="*/ 0 h 3681664"/>
                <a:gd name="connsiteX1" fmla="*/ 188213 w 1840829"/>
                <a:gd name="connsiteY1" fmla="*/ 9504 h 3681664"/>
                <a:gd name="connsiteX2" fmla="*/ 1840829 w 1840829"/>
                <a:gd name="connsiteY2" fmla="*/ 1840832 h 3681664"/>
                <a:gd name="connsiteX3" fmla="*/ 188213 w 1840829"/>
                <a:gd name="connsiteY3" fmla="*/ 3672160 h 3681664"/>
                <a:gd name="connsiteX4" fmla="*/ 0 w 1840829"/>
                <a:gd name="connsiteY4" fmla="*/ 3681664 h 36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29" h="3681664">
                  <a:moveTo>
                    <a:pt x="0" y="0"/>
                  </a:moveTo>
                  <a:lnTo>
                    <a:pt x="188213" y="9504"/>
                  </a:lnTo>
                  <a:cubicBezTo>
                    <a:pt x="1116463" y="103773"/>
                    <a:pt x="1840829" y="887711"/>
                    <a:pt x="1840829" y="1840832"/>
                  </a:cubicBezTo>
                  <a:cubicBezTo>
                    <a:pt x="1840829" y="2793954"/>
                    <a:pt x="1116463" y="3577891"/>
                    <a:pt x="188213" y="3672160"/>
                  </a:cubicBezTo>
                  <a:lnTo>
                    <a:pt x="0" y="3681664"/>
                  </a:lnTo>
                  <a:close/>
                </a:path>
              </a:pathLst>
            </a:custGeom>
            <a:gradFill flip="none" rotWithShape="1">
              <a:gsLst>
                <a:gs pos="19000">
                  <a:srgbClr val="00B050"/>
                </a:gs>
                <a:gs pos="98000">
                  <a:schemeClr val="bg1"/>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5" name="Straight Connector 104">
            <a:extLst>
              <a:ext uri="{FF2B5EF4-FFF2-40B4-BE49-F238E27FC236}">
                <a16:creationId xmlns:a16="http://schemas.microsoft.com/office/drawing/2014/main" id="{AE08C733-F19E-4294-9EEB-C61ECC29C358}"/>
              </a:ext>
            </a:extLst>
          </p:cNvPr>
          <p:cNvCxnSpPr>
            <a:cxnSpLocks/>
          </p:cNvCxnSpPr>
          <p:nvPr/>
        </p:nvCxnSpPr>
        <p:spPr>
          <a:xfrm>
            <a:off x="3097657" y="4784258"/>
            <a:ext cx="977737" cy="0"/>
          </a:xfrm>
          <a:prstGeom prst="line">
            <a:avLst/>
          </a:prstGeom>
          <a:ln w="12700">
            <a:solidFill>
              <a:srgbClr val="1D6F5A"/>
            </a:solidFill>
            <a:prstDash val="dash"/>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B98FE-DEF2-4831-B12F-886A0A2D1A3C}"/>
              </a:ext>
            </a:extLst>
          </p:cNvPr>
          <p:cNvSpPr/>
          <p:nvPr/>
        </p:nvSpPr>
        <p:spPr>
          <a:xfrm>
            <a:off x="1290634" y="1117919"/>
            <a:ext cx="926611" cy="92661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7E3771A-29B5-4D8D-871A-6EE06B706942}"/>
              </a:ext>
            </a:extLst>
          </p:cNvPr>
          <p:cNvSpPr/>
          <p:nvPr/>
        </p:nvSpPr>
        <p:spPr>
          <a:xfrm>
            <a:off x="2202473" y="2049966"/>
            <a:ext cx="926611" cy="92661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E1713B5-C7E3-436F-B280-6B0D4D80EE1B}"/>
              </a:ext>
            </a:extLst>
          </p:cNvPr>
          <p:cNvSpPr/>
          <p:nvPr/>
        </p:nvSpPr>
        <p:spPr>
          <a:xfrm>
            <a:off x="2475745" y="3185617"/>
            <a:ext cx="926611" cy="92661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93E0180-A179-45DA-AEAF-8DCBAEB4D50E}"/>
              </a:ext>
            </a:extLst>
          </p:cNvPr>
          <p:cNvSpPr/>
          <p:nvPr/>
        </p:nvSpPr>
        <p:spPr>
          <a:xfrm>
            <a:off x="2202473" y="4321763"/>
            <a:ext cx="926611" cy="92661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42249CB-4645-4CCC-8030-53333B8A974A}"/>
              </a:ext>
            </a:extLst>
          </p:cNvPr>
          <p:cNvSpPr/>
          <p:nvPr/>
        </p:nvSpPr>
        <p:spPr>
          <a:xfrm>
            <a:off x="1267195" y="5263387"/>
            <a:ext cx="926611" cy="92661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7F70AC86-0F4D-4639-A381-0DA44FC1FCE9}"/>
              </a:ext>
            </a:extLst>
          </p:cNvPr>
          <p:cNvCxnSpPr>
            <a:cxnSpLocks/>
          </p:cNvCxnSpPr>
          <p:nvPr/>
        </p:nvCxnSpPr>
        <p:spPr>
          <a:xfrm>
            <a:off x="3120011" y="2513552"/>
            <a:ext cx="940467" cy="34"/>
          </a:xfrm>
          <a:prstGeom prst="line">
            <a:avLst/>
          </a:prstGeom>
          <a:ln w="12700">
            <a:solidFill>
              <a:srgbClr val="FED403"/>
            </a:solidFill>
            <a:prstDash val="dash"/>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823143B-95A2-4BB6-BD22-932E6842BC75}"/>
              </a:ext>
            </a:extLst>
          </p:cNvPr>
          <p:cNvSpPr/>
          <p:nvPr/>
        </p:nvSpPr>
        <p:spPr>
          <a:xfrm>
            <a:off x="3467983" y="2395345"/>
            <a:ext cx="230841" cy="230841"/>
          </a:xfrm>
          <a:prstGeom prst="ellipse">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148A1F1-5F28-4B7E-AE71-249D34F3B1CB}"/>
              </a:ext>
            </a:extLst>
          </p:cNvPr>
          <p:cNvSpPr/>
          <p:nvPr/>
        </p:nvSpPr>
        <p:spPr>
          <a:xfrm>
            <a:off x="3507203" y="243456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7EAA1ADE-4DFB-4711-9799-7EB0EF9ACD8D}"/>
              </a:ext>
            </a:extLst>
          </p:cNvPr>
          <p:cNvCxnSpPr>
            <a:cxnSpLocks/>
          </p:cNvCxnSpPr>
          <p:nvPr/>
        </p:nvCxnSpPr>
        <p:spPr>
          <a:xfrm>
            <a:off x="3374368" y="3641617"/>
            <a:ext cx="940467" cy="34"/>
          </a:xfrm>
          <a:prstGeom prst="line">
            <a:avLst/>
          </a:prstGeom>
          <a:ln w="12700">
            <a:solidFill>
              <a:srgbClr val="B6232D"/>
            </a:solidFill>
            <a:prstDash val="dash"/>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B2BFFC48-B82D-47AE-8230-068D149E33EE}"/>
              </a:ext>
            </a:extLst>
          </p:cNvPr>
          <p:cNvGrpSpPr/>
          <p:nvPr/>
        </p:nvGrpSpPr>
        <p:grpSpPr>
          <a:xfrm>
            <a:off x="3722340" y="3523410"/>
            <a:ext cx="230841" cy="230841"/>
            <a:chOff x="3678889" y="3570195"/>
            <a:chExt cx="230841" cy="230841"/>
          </a:xfrm>
        </p:grpSpPr>
        <p:sp>
          <p:nvSpPr>
            <p:cNvPr id="121" name="Oval 120">
              <a:extLst>
                <a:ext uri="{FF2B5EF4-FFF2-40B4-BE49-F238E27FC236}">
                  <a16:creationId xmlns:a16="http://schemas.microsoft.com/office/drawing/2014/main" id="{5C280A09-3D43-4759-8793-860A50FFD203}"/>
                </a:ext>
              </a:extLst>
            </p:cNvPr>
            <p:cNvSpPr/>
            <p:nvPr/>
          </p:nvSpPr>
          <p:spPr>
            <a:xfrm>
              <a:off x="3678889" y="3570195"/>
              <a:ext cx="230841" cy="230841"/>
            </a:xfrm>
            <a:prstGeom prst="ellipse">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AF595AE-7FE2-46CD-8EE5-988CEE6F55A8}"/>
                </a:ext>
              </a:extLst>
            </p:cNvPr>
            <p:cNvSpPr/>
            <p:nvPr/>
          </p:nvSpPr>
          <p:spPr>
            <a:xfrm>
              <a:off x="3718109" y="36094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3" name="Straight Connector 122">
            <a:extLst>
              <a:ext uri="{FF2B5EF4-FFF2-40B4-BE49-F238E27FC236}">
                <a16:creationId xmlns:a16="http://schemas.microsoft.com/office/drawing/2014/main" id="{0FBBE190-C68F-445D-9CA5-6F8621B309A3}"/>
              </a:ext>
            </a:extLst>
          </p:cNvPr>
          <p:cNvCxnSpPr>
            <a:cxnSpLocks/>
          </p:cNvCxnSpPr>
          <p:nvPr/>
        </p:nvCxnSpPr>
        <p:spPr>
          <a:xfrm>
            <a:off x="2166864" y="5732123"/>
            <a:ext cx="1201666" cy="1"/>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65A24EEE-8C85-4DE0-B168-81B2A3F4A6DE}"/>
              </a:ext>
            </a:extLst>
          </p:cNvPr>
          <p:cNvGrpSpPr/>
          <p:nvPr/>
        </p:nvGrpSpPr>
        <p:grpSpPr>
          <a:xfrm>
            <a:off x="3438934" y="4677110"/>
            <a:ext cx="230841" cy="230841"/>
            <a:chOff x="3395483" y="4723895"/>
            <a:chExt cx="230841" cy="230841"/>
          </a:xfrm>
        </p:grpSpPr>
        <p:sp>
          <p:nvSpPr>
            <p:cNvPr id="125" name="Oval 124">
              <a:extLst>
                <a:ext uri="{FF2B5EF4-FFF2-40B4-BE49-F238E27FC236}">
                  <a16:creationId xmlns:a16="http://schemas.microsoft.com/office/drawing/2014/main" id="{526B4A20-6F7A-4A2B-ACAC-9FBADA70E918}"/>
                </a:ext>
              </a:extLst>
            </p:cNvPr>
            <p:cNvSpPr/>
            <p:nvPr/>
          </p:nvSpPr>
          <p:spPr>
            <a:xfrm>
              <a:off x="3395483" y="4723895"/>
              <a:ext cx="230841" cy="230841"/>
            </a:xfrm>
            <a:prstGeom prst="ellipse">
              <a:avLst/>
            </a:prstGeom>
            <a:solidFill>
              <a:srgbClr val="1D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F55DD46-A661-4151-8550-AE5201FFE98B}"/>
                </a:ext>
              </a:extLst>
            </p:cNvPr>
            <p:cNvSpPr/>
            <p:nvPr/>
          </p:nvSpPr>
          <p:spPr>
            <a:xfrm>
              <a:off x="3434703" y="4763115"/>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140AF34D-B0F7-4F30-A25D-34F4215216A0}"/>
              </a:ext>
            </a:extLst>
          </p:cNvPr>
          <p:cNvGrpSpPr/>
          <p:nvPr/>
        </p:nvGrpSpPr>
        <p:grpSpPr>
          <a:xfrm>
            <a:off x="2677531" y="5616703"/>
            <a:ext cx="230841" cy="230841"/>
            <a:chOff x="2905844" y="5790303"/>
            <a:chExt cx="230841" cy="230841"/>
          </a:xfrm>
        </p:grpSpPr>
        <p:sp>
          <p:nvSpPr>
            <p:cNvPr id="128" name="Oval 127">
              <a:extLst>
                <a:ext uri="{FF2B5EF4-FFF2-40B4-BE49-F238E27FC236}">
                  <a16:creationId xmlns:a16="http://schemas.microsoft.com/office/drawing/2014/main" id="{B389AD73-47C0-41EF-9949-ED3DEC33F710}"/>
                </a:ext>
              </a:extLst>
            </p:cNvPr>
            <p:cNvSpPr/>
            <p:nvPr/>
          </p:nvSpPr>
          <p:spPr>
            <a:xfrm>
              <a:off x="2905844" y="5790303"/>
              <a:ext cx="230841" cy="2308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949BAE6-1A7E-4991-838F-0A68941E1BBF}"/>
                </a:ext>
              </a:extLst>
            </p:cNvPr>
            <p:cNvSpPr/>
            <p:nvPr/>
          </p:nvSpPr>
          <p:spPr>
            <a:xfrm>
              <a:off x="2945064" y="5829523"/>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a:extLst>
              <a:ext uri="{FF2B5EF4-FFF2-40B4-BE49-F238E27FC236}">
                <a16:creationId xmlns:a16="http://schemas.microsoft.com/office/drawing/2014/main" id="{C3D29338-A5E5-4324-AC08-ABAFCE6ED717}"/>
              </a:ext>
            </a:extLst>
          </p:cNvPr>
          <p:cNvCxnSpPr/>
          <p:nvPr/>
        </p:nvCxnSpPr>
        <p:spPr>
          <a:xfrm>
            <a:off x="2195544" y="1534064"/>
            <a:ext cx="940467" cy="34"/>
          </a:xfrm>
          <a:prstGeom prst="line">
            <a:avLst/>
          </a:prstGeom>
          <a:ln w="12700">
            <a:solidFill>
              <a:srgbClr val="FF3D5D"/>
            </a:solidFill>
            <a:prstDash val="dash"/>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754F629B-2DF9-4CDC-9BC4-B7AFF4D4A00F}"/>
              </a:ext>
            </a:extLst>
          </p:cNvPr>
          <p:cNvSpPr/>
          <p:nvPr/>
        </p:nvSpPr>
        <p:spPr>
          <a:xfrm>
            <a:off x="2541900" y="1420334"/>
            <a:ext cx="230841" cy="230841"/>
          </a:xfrm>
          <a:prstGeom prst="ellipse">
            <a:avLst/>
          </a:pr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34E99496-B2F3-446A-A6E0-5C33F5C77EE9}"/>
              </a:ext>
            </a:extLst>
          </p:cNvPr>
          <p:cNvSpPr/>
          <p:nvPr/>
        </p:nvSpPr>
        <p:spPr>
          <a:xfrm>
            <a:off x="2581120" y="1459554"/>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6682291-9812-40F6-ADFF-6DF49C6ED095}"/>
              </a:ext>
            </a:extLst>
          </p:cNvPr>
          <p:cNvSpPr/>
          <p:nvPr/>
        </p:nvSpPr>
        <p:spPr>
          <a:xfrm>
            <a:off x="3159282" y="1116133"/>
            <a:ext cx="7781355" cy="743589"/>
          </a:xfrm>
          <a:prstGeom prst="roundRect">
            <a:avLst>
              <a:gd name="adj" fmla="val 50000"/>
            </a:avLst>
          </a:prstGeom>
          <a:solidFill>
            <a:srgbClr val="FF3D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Rectangle: Rounded Corners 134">
            <a:extLst>
              <a:ext uri="{FF2B5EF4-FFF2-40B4-BE49-F238E27FC236}">
                <a16:creationId xmlns:a16="http://schemas.microsoft.com/office/drawing/2014/main" id="{6B030414-2273-495F-878E-39D951113047}"/>
              </a:ext>
            </a:extLst>
          </p:cNvPr>
          <p:cNvSpPr/>
          <p:nvPr/>
        </p:nvSpPr>
        <p:spPr>
          <a:xfrm>
            <a:off x="3844601" y="2131898"/>
            <a:ext cx="7781355" cy="743589"/>
          </a:xfrm>
          <a:prstGeom prst="roundRect">
            <a:avLst>
              <a:gd name="adj" fmla="val 50000"/>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6" name="Rectangle: Rounded Corners 135">
            <a:extLst>
              <a:ext uri="{FF2B5EF4-FFF2-40B4-BE49-F238E27FC236}">
                <a16:creationId xmlns:a16="http://schemas.microsoft.com/office/drawing/2014/main" id="{F7CEB632-F058-48A7-9F43-C4EED7D1DB73}"/>
              </a:ext>
            </a:extLst>
          </p:cNvPr>
          <p:cNvSpPr/>
          <p:nvPr/>
        </p:nvSpPr>
        <p:spPr>
          <a:xfrm>
            <a:off x="4129287" y="3267035"/>
            <a:ext cx="7605513" cy="743589"/>
          </a:xfrm>
          <a:prstGeom prst="roundRect">
            <a:avLst>
              <a:gd name="adj" fmla="val 50000"/>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Rounded Corners 136">
            <a:extLst>
              <a:ext uri="{FF2B5EF4-FFF2-40B4-BE49-F238E27FC236}">
                <a16:creationId xmlns:a16="http://schemas.microsoft.com/office/drawing/2014/main" id="{07D13886-9BC5-4CEA-B634-C251D62AEE59}"/>
              </a:ext>
            </a:extLst>
          </p:cNvPr>
          <p:cNvSpPr/>
          <p:nvPr/>
        </p:nvSpPr>
        <p:spPr>
          <a:xfrm>
            <a:off x="3953181" y="4392280"/>
            <a:ext cx="7605513" cy="743589"/>
          </a:xfrm>
          <a:prstGeom prst="roundRect">
            <a:avLst>
              <a:gd name="adj" fmla="val 50000"/>
            </a:avLst>
          </a:prstGeom>
          <a:solidFill>
            <a:srgbClr val="1D6F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8" name="Rectangle: Rounded Corners 137">
            <a:extLst>
              <a:ext uri="{FF2B5EF4-FFF2-40B4-BE49-F238E27FC236}">
                <a16:creationId xmlns:a16="http://schemas.microsoft.com/office/drawing/2014/main" id="{9F55F07B-6359-47BA-A120-4B7A32CD83B9}"/>
              </a:ext>
            </a:extLst>
          </p:cNvPr>
          <p:cNvSpPr/>
          <p:nvPr/>
        </p:nvSpPr>
        <p:spPr>
          <a:xfrm>
            <a:off x="3209236" y="5388576"/>
            <a:ext cx="7839764" cy="743589"/>
          </a:xfrm>
          <a:prstGeom prst="roundRect">
            <a:avLst>
              <a:gd name="adj" fmla="val 5000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39" name="Picture 138">
            <a:extLst>
              <a:ext uri="{FF2B5EF4-FFF2-40B4-BE49-F238E27FC236}">
                <a16:creationId xmlns:a16="http://schemas.microsoft.com/office/drawing/2014/main" id="{8A82665B-205A-4168-B505-AAF358FBD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95" y="3054133"/>
            <a:ext cx="1288304" cy="1391193"/>
          </a:xfrm>
          <a:prstGeom prst="rect">
            <a:avLst/>
          </a:prstGeom>
        </p:spPr>
      </p:pic>
      <p:pic>
        <p:nvPicPr>
          <p:cNvPr id="22" name="Graphic 21" descr="Bullseye">
            <a:extLst>
              <a:ext uri="{FF2B5EF4-FFF2-40B4-BE49-F238E27FC236}">
                <a16:creationId xmlns:a16="http://schemas.microsoft.com/office/drawing/2014/main" id="{8E636A76-FE8A-4ED1-94BC-3768D53C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1382" y="1251501"/>
            <a:ext cx="565125" cy="565125"/>
          </a:xfrm>
          <a:prstGeom prst="rect">
            <a:avLst/>
          </a:prstGeom>
        </p:spPr>
      </p:pic>
      <p:pic>
        <p:nvPicPr>
          <p:cNvPr id="24" name="Graphic 23" descr="Gears">
            <a:extLst>
              <a:ext uri="{FF2B5EF4-FFF2-40B4-BE49-F238E27FC236}">
                <a16:creationId xmlns:a16="http://schemas.microsoft.com/office/drawing/2014/main" id="{D532F11D-377F-4913-A0BD-EF0656CD0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63337" y="2191270"/>
            <a:ext cx="609600" cy="609600"/>
          </a:xfrm>
          <a:prstGeom prst="rect">
            <a:avLst/>
          </a:prstGeom>
        </p:spPr>
      </p:pic>
      <p:pic>
        <p:nvPicPr>
          <p:cNvPr id="27" name="Graphic 26" descr="Single gear">
            <a:extLst>
              <a:ext uri="{FF2B5EF4-FFF2-40B4-BE49-F238E27FC236}">
                <a16:creationId xmlns:a16="http://schemas.microsoft.com/office/drawing/2014/main" id="{7370062A-A2E2-48FA-831A-7425EC210D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90128" y="5377000"/>
            <a:ext cx="704725" cy="704725"/>
          </a:xfrm>
          <a:prstGeom prst="rect">
            <a:avLst/>
          </a:prstGeom>
        </p:spPr>
      </p:pic>
      <p:pic>
        <p:nvPicPr>
          <p:cNvPr id="30" name="Graphic 29" descr="Lightbulb">
            <a:extLst>
              <a:ext uri="{FF2B5EF4-FFF2-40B4-BE49-F238E27FC236}">
                <a16:creationId xmlns:a16="http://schemas.microsoft.com/office/drawing/2014/main" id="{4DAF7234-2DF1-4BE1-BB19-D6726D075C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35585" y="4437010"/>
            <a:ext cx="667244" cy="667244"/>
          </a:xfrm>
          <a:prstGeom prst="rect">
            <a:avLst/>
          </a:prstGeom>
        </p:spPr>
      </p:pic>
      <p:pic>
        <p:nvPicPr>
          <p:cNvPr id="32" name="Graphic 31" descr="Research">
            <a:extLst>
              <a:ext uri="{FF2B5EF4-FFF2-40B4-BE49-F238E27FC236}">
                <a16:creationId xmlns:a16="http://schemas.microsoft.com/office/drawing/2014/main" id="{417D28F6-F094-4D48-BEA8-90A9765FA6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96516" y="3313045"/>
            <a:ext cx="642986" cy="642986"/>
          </a:xfrm>
          <a:prstGeom prst="rect">
            <a:avLst/>
          </a:prstGeom>
        </p:spPr>
      </p:pic>
      <p:sp>
        <p:nvSpPr>
          <p:cNvPr id="140" name="Rectangle 139">
            <a:extLst>
              <a:ext uri="{FF2B5EF4-FFF2-40B4-BE49-F238E27FC236}">
                <a16:creationId xmlns:a16="http://schemas.microsoft.com/office/drawing/2014/main" id="{6FD71326-3377-479B-9D16-F4BEDF458ECC}"/>
              </a:ext>
            </a:extLst>
          </p:cNvPr>
          <p:cNvSpPr/>
          <p:nvPr/>
        </p:nvSpPr>
        <p:spPr>
          <a:xfrm>
            <a:off x="3272254" y="1177710"/>
            <a:ext cx="7629111" cy="646331"/>
          </a:xfrm>
          <a:prstGeom prst="rect">
            <a:avLst/>
          </a:prstGeom>
        </p:spPr>
        <p:txBody>
          <a:bodyPr wrap="square">
            <a:spAutoFit/>
          </a:bodyPr>
          <a:lstStyle/>
          <a:p>
            <a:r>
              <a:rPr lang="vi-VN">
                <a:solidFill>
                  <a:schemeClr val="bg1"/>
                </a:solidFill>
              </a:rPr>
              <a:t>Tổ chức hoạt động giáo dục, sinh hoạt dưới cờ với chủ đề “Nói lời hay, làm việc tốt“</a:t>
            </a:r>
            <a:r>
              <a:rPr lang="en-US">
                <a:solidFill>
                  <a:schemeClr val="bg1"/>
                </a:solidFill>
              </a:rPr>
              <a:t>.</a:t>
            </a:r>
          </a:p>
        </p:txBody>
      </p:sp>
      <p:sp>
        <p:nvSpPr>
          <p:cNvPr id="143" name="Rectangle 142">
            <a:extLst>
              <a:ext uri="{FF2B5EF4-FFF2-40B4-BE49-F238E27FC236}">
                <a16:creationId xmlns:a16="http://schemas.microsoft.com/office/drawing/2014/main" id="{9E6CC904-68CA-450D-A3BD-E7A5ACDEC435}"/>
              </a:ext>
            </a:extLst>
          </p:cNvPr>
          <p:cNvSpPr/>
          <p:nvPr/>
        </p:nvSpPr>
        <p:spPr>
          <a:xfrm>
            <a:off x="3920722" y="2172905"/>
            <a:ext cx="7629111" cy="646331"/>
          </a:xfrm>
          <a:prstGeom prst="rect">
            <a:avLst/>
          </a:prstGeom>
        </p:spPr>
        <p:txBody>
          <a:bodyPr wrap="square">
            <a:spAutoFit/>
          </a:bodyPr>
          <a:lstStyle/>
          <a:p>
            <a:r>
              <a:rPr lang="en-US">
                <a:solidFill>
                  <a:schemeClr val="bg1"/>
                </a:solidFill>
              </a:rPr>
              <a:t>G</a:t>
            </a:r>
            <a:r>
              <a:rPr lang="vi-VN">
                <a:solidFill>
                  <a:schemeClr val="bg1"/>
                </a:solidFill>
              </a:rPr>
              <a:t>iáo dục, định hướng những giá trị tốt đẹp cho thiếu nhi như chăm ngoan, hiếu thảo với ông bà, cha mẹ; lễ phép với người lớn;</a:t>
            </a:r>
            <a:r>
              <a:rPr lang="en-US">
                <a:solidFill>
                  <a:schemeClr val="bg1"/>
                </a:solidFill>
              </a:rPr>
              <a:t>.</a:t>
            </a:r>
          </a:p>
        </p:txBody>
      </p:sp>
      <p:sp>
        <p:nvSpPr>
          <p:cNvPr id="144" name="Rectangle 143">
            <a:extLst>
              <a:ext uri="{FF2B5EF4-FFF2-40B4-BE49-F238E27FC236}">
                <a16:creationId xmlns:a16="http://schemas.microsoft.com/office/drawing/2014/main" id="{530FED7E-B41A-4C3D-AE41-8B4C9AB64FD4}"/>
              </a:ext>
            </a:extLst>
          </p:cNvPr>
          <p:cNvSpPr/>
          <p:nvPr/>
        </p:nvSpPr>
        <p:spPr>
          <a:xfrm>
            <a:off x="4218283" y="3299299"/>
            <a:ext cx="7629111" cy="646331"/>
          </a:xfrm>
          <a:prstGeom prst="rect">
            <a:avLst/>
          </a:prstGeom>
        </p:spPr>
        <p:txBody>
          <a:bodyPr wrap="square">
            <a:spAutoFit/>
          </a:bodyPr>
          <a:lstStyle/>
          <a:p>
            <a:r>
              <a:rPr lang="vi-VN">
                <a:solidFill>
                  <a:schemeClr val="bg1"/>
                </a:solidFill>
              </a:rPr>
              <a:t>Tham gia hiệu quả phong trào “Nghìn việc tốt”. Định hướng cho thiếu nhi sử dụng đồ chơi an toàn, sử dụng mạng xã hội hiệu quả, văn minh. </a:t>
            </a:r>
            <a:r>
              <a:rPr lang="en-US">
                <a:solidFill>
                  <a:schemeClr val="bg1"/>
                </a:solidFill>
              </a:rPr>
              <a:t>  </a:t>
            </a:r>
          </a:p>
        </p:txBody>
      </p:sp>
      <p:sp>
        <p:nvSpPr>
          <p:cNvPr id="145" name="Rectangle 144">
            <a:extLst>
              <a:ext uri="{FF2B5EF4-FFF2-40B4-BE49-F238E27FC236}">
                <a16:creationId xmlns:a16="http://schemas.microsoft.com/office/drawing/2014/main" id="{580DF23C-8D1A-4611-9B62-8551787B0324}"/>
              </a:ext>
            </a:extLst>
          </p:cNvPr>
          <p:cNvSpPr/>
          <p:nvPr/>
        </p:nvSpPr>
        <p:spPr>
          <a:xfrm>
            <a:off x="4060883" y="4426751"/>
            <a:ext cx="7422056" cy="646331"/>
          </a:xfrm>
          <a:prstGeom prst="rect">
            <a:avLst/>
          </a:prstGeom>
        </p:spPr>
        <p:txBody>
          <a:bodyPr wrap="square">
            <a:spAutoFit/>
          </a:bodyPr>
          <a:lstStyle/>
          <a:p>
            <a:r>
              <a:rPr lang="vi-VN">
                <a:solidFill>
                  <a:schemeClr val="bg1"/>
                </a:solidFill>
              </a:rPr>
              <a:t>Tăng cường công tác phát hiện, tuyên dương và nhân rộng các gương đội viên, thiếu nhi tiêu biểu. </a:t>
            </a:r>
            <a:endParaRPr lang="en-US">
              <a:solidFill>
                <a:schemeClr val="bg1"/>
              </a:solidFill>
            </a:endParaRPr>
          </a:p>
        </p:txBody>
      </p:sp>
      <p:sp>
        <p:nvSpPr>
          <p:cNvPr id="146" name="Rectangle 145">
            <a:extLst>
              <a:ext uri="{FF2B5EF4-FFF2-40B4-BE49-F238E27FC236}">
                <a16:creationId xmlns:a16="http://schemas.microsoft.com/office/drawing/2014/main" id="{257D683F-3B82-4BC5-B9A9-6C3E01234410}"/>
              </a:ext>
            </a:extLst>
          </p:cNvPr>
          <p:cNvSpPr/>
          <p:nvPr/>
        </p:nvSpPr>
        <p:spPr>
          <a:xfrm>
            <a:off x="3284071" y="5557572"/>
            <a:ext cx="7839763" cy="369332"/>
          </a:xfrm>
          <a:prstGeom prst="rect">
            <a:avLst/>
          </a:prstGeom>
        </p:spPr>
        <p:txBody>
          <a:bodyPr wrap="square">
            <a:spAutoFit/>
          </a:bodyPr>
          <a:lstStyle/>
          <a:p>
            <a:r>
              <a:rPr lang="vi-VN">
                <a:solidFill>
                  <a:schemeClr val="bg1"/>
                </a:solidFill>
              </a:rPr>
              <a:t>Tổ chức tuyên dương cháu ngoan Bác Hồ cấp liên đội. </a:t>
            </a:r>
            <a:endParaRPr lang="en-US">
              <a:solidFill>
                <a:schemeClr val="bg1"/>
              </a:solidFill>
            </a:endParaRPr>
          </a:p>
        </p:txBody>
      </p:sp>
    </p:spTree>
    <p:extLst>
      <p:ext uri="{BB962C8B-B14F-4D97-AF65-F5344CB8AC3E}">
        <p14:creationId xmlns:p14="http://schemas.microsoft.com/office/powerpoint/2010/main" val="3563173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3BA4F51D-9BE9-4AD7-A3D0-B466C0E71B2A}"/>
              </a:ext>
            </a:extLst>
          </p:cNvPr>
          <p:cNvPicPr>
            <a:picLocks noChangeAspect="1"/>
          </p:cNvPicPr>
          <p:nvPr/>
        </p:nvPicPr>
        <p:blipFill rotWithShape="1">
          <a:blip r:embed="rId2">
            <a:extLst>
              <a:ext uri="{28A0092B-C50C-407E-A947-70E740481C1C}">
                <a14:useLocalDpi xmlns:a14="http://schemas.microsoft.com/office/drawing/2010/main" val="0"/>
              </a:ext>
            </a:extLst>
          </a:blip>
          <a:srcRect t="43333" b="23302"/>
          <a:stretch/>
        </p:blipFill>
        <p:spPr>
          <a:xfrm>
            <a:off x="609600" y="5585544"/>
            <a:ext cx="3810000" cy="847459"/>
          </a:xfrm>
          <a:prstGeom prst="rect">
            <a:avLst/>
          </a:prstGeom>
        </p:spPr>
      </p:pic>
      <p:pic>
        <p:nvPicPr>
          <p:cNvPr id="43" name="Picture 42">
            <a:extLst>
              <a:ext uri="{FF2B5EF4-FFF2-40B4-BE49-F238E27FC236}">
                <a16:creationId xmlns:a16="http://schemas.microsoft.com/office/drawing/2014/main" id="{DF42D547-B206-46BB-AF0F-CF82D7CADC03}"/>
              </a:ext>
            </a:extLst>
          </p:cNvPr>
          <p:cNvPicPr>
            <a:picLocks noChangeAspect="1"/>
          </p:cNvPicPr>
          <p:nvPr/>
        </p:nvPicPr>
        <p:blipFill rotWithShape="1">
          <a:blip r:embed="rId2">
            <a:extLst>
              <a:ext uri="{28A0092B-C50C-407E-A947-70E740481C1C}">
                <a14:useLocalDpi xmlns:a14="http://schemas.microsoft.com/office/drawing/2010/main" val="0"/>
              </a:ext>
            </a:extLst>
          </a:blip>
          <a:srcRect l="-358" t="43333" r="-1" b="23302"/>
          <a:stretch/>
        </p:blipFill>
        <p:spPr>
          <a:xfrm flipH="1">
            <a:off x="4419600" y="5591442"/>
            <a:ext cx="3810000" cy="844432"/>
          </a:xfrm>
          <a:prstGeom prst="rect">
            <a:avLst/>
          </a:prstGeom>
        </p:spPr>
      </p:pic>
      <p:pic>
        <p:nvPicPr>
          <p:cNvPr id="44" name="Picture 43">
            <a:extLst>
              <a:ext uri="{FF2B5EF4-FFF2-40B4-BE49-F238E27FC236}">
                <a16:creationId xmlns:a16="http://schemas.microsoft.com/office/drawing/2014/main" id="{9C6B9D1F-5495-4184-A1C1-5BCF03A18C07}"/>
              </a:ext>
            </a:extLst>
          </p:cNvPr>
          <p:cNvPicPr>
            <a:picLocks noChangeAspect="1"/>
          </p:cNvPicPr>
          <p:nvPr/>
        </p:nvPicPr>
        <p:blipFill rotWithShape="1">
          <a:blip r:embed="rId2">
            <a:extLst>
              <a:ext uri="{28A0092B-C50C-407E-A947-70E740481C1C}">
                <a14:useLocalDpi xmlns:a14="http://schemas.microsoft.com/office/drawing/2010/main" val="0"/>
              </a:ext>
            </a:extLst>
          </a:blip>
          <a:srcRect l="6835" t="43333" b="23302"/>
          <a:stretch/>
        </p:blipFill>
        <p:spPr>
          <a:xfrm flipH="1">
            <a:off x="8182013" y="5585544"/>
            <a:ext cx="3549574" cy="847459"/>
          </a:xfrm>
          <a:prstGeom prst="rect">
            <a:avLst/>
          </a:prstGeom>
        </p:spPr>
      </p:pic>
      <p:sp>
        <p:nvSpPr>
          <p:cNvPr id="58" name="Rectangle 57">
            <a:extLst>
              <a:ext uri="{FF2B5EF4-FFF2-40B4-BE49-F238E27FC236}">
                <a16:creationId xmlns:a16="http://schemas.microsoft.com/office/drawing/2014/main" id="{843D7CD9-AFBD-4D7F-BB20-43A3D3D61DA1}"/>
              </a:ext>
            </a:extLst>
          </p:cNvPr>
          <p:cNvSpPr/>
          <p:nvPr/>
        </p:nvSpPr>
        <p:spPr>
          <a:xfrm>
            <a:off x="8567306" y="2354782"/>
            <a:ext cx="3079447" cy="6033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6381434" y="2302500"/>
            <a:ext cx="5410200" cy="707886"/>
          </a:xfrm>
          <a:prstGeom prst="rect">
            <a:avLst/>
          </a:prstGeom>
        </p:spPr>
        <p:txBody>
          <a:bodyPr wrap="square">
            <a:spAutoFit/>
          </a:bodyPr>
          <a:lstStyle/>
          <a:p>
            <a:pPr>
              <a:spcAft>
                <a:spcPts val="0"/>
              </a:spcAft>
            </a:pPr>
            <a:r>
              <a:rPr lang="vi-VN" sz="4000" b="1">
                <a:solidFill>
                  <a:srgbClr val="1D6F5A"/>
                </a:solidFill>
                <a:latin typeface="#9Slide03 Roboto Black" panose="02000000000000000000" pitchFamily="2" charset="0"/>
                <a:ea typeface="#9Slide03 Roboto Black" panose="02000000000000000000" pitchFamily="2" charset="0"/>
              </a:rPr>
              <a:t>Công tác</a:t>
            </a:r>
            <a:r>
              <a:rPr lang="vi-VN" sz="4000" b="1">
                <a:ln>
                  <a:solidFill>
                    <a:schemeClr val="bg1">
                      <a:lumMod val="85000"/>
                    </a:schemeClr>
                  </a:solidFill>
                </a:ln>
                <a:solidFill>
                  <a:schemeClr val="bg1"/>
                </a:solidFill>
                <a:latin typeface="#9Slide03 Roboto Black" panose="02000000000000000000" pitchFamily="2" charset="0"/>
                <a:ea typeface="#9Slide03 Roboto Black" panose="02000000000000000000" pitchFamily="2" charset="0"/>
              </a:rPr>
              <a:t> </a:t>
            </a:r>
            <a:r>
              <a:rPr lang="vi-VN" sz="4000" b="1">
                <a:solidFill>
                  <a:schemeClr val="bg1"/>
                </a:solidFill>
                <a:latin typeface="#9Slide03 Roboto Black" panose="02000000000000000000" pitchFamily="2" charset="0"/>
                <a:ea typeface="#9Slide03 Roboto Black" panose="02000000000000000000" pitchFamily="2" charset="0"/>
              </a:rPr>
              <a:t>xây dựng Đội</a:t>
            </a:r>
            <a:endParaRPr lang="en-US" sz="4800">
              <a:solidFill>
                <a:schemeClr val="bg1"/>
              </a:solidFill>
              <a:latin typeface="#9Slide03 Roboto Black" panose="02000000000000000000" pitchFamily="2" charset="0"/>
              <a:ea typeface="#9Slide03 Roboto Black" panose="02000000000000000000" pitchFamily="2" charset="0"/>
            </a:endParaRPr>
          </a:p>
        </p:txBody>
      </p:sp>
      <p:grpSp>
        <p:nvGrpSpPr>
          <p:cNvPr id="59" name="Group 58">
            <a:extLst>
              <a:ext uri="{FF2B5EF4-FFF2-40B4-BE49-F238E27FC236}">
                <a16:creationId xmlns:a16="http://schemas.microsoft.com/office/drawing/2014/main" id="{0C5E3C4A-3BD6-499D-BF27-C267DD89EA21}"/>
              </a:ext>
            </a:extLst>
          </p:cNvPr>
          <p:cNvGrpSpPr/>
          <p:nvPr/>
        </p:nvGrpSpPr>
        <p:grpSpPr>
          <a:xfrm>
            <a:off x="8715052" y="3717020"/>
            <a:ext cx="1391977" cy="2603180"/>
            <a:chOff x="4486829" y="7775958"/>
            <a:chExt cx="1138980" cy="2130042"/>
          </a:xfrm>
        </p:grpSpPr>
        <p:pic>
          <p:nvPicPr>
            <p:cNvPr id="60" name="Picture 59">
              <a:extLst>
                <a:ext uri="{FF2B5EF4-FFF2-40B4-BE49-F238E27FC236}">
                  <a16:creationId xmlns:a16="http://schemas.microsoft.com/office/drawing/2014/main" id="{2FAE98C8-E911-408E-AD0B-EE176D498B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829" y="7775958"/>
              <a:ext cx="1138980" cy="2130042"/>
            </a:xfrm>
            <a:prstGeom prst="rect">
              <a:avLst/>
            </a:prstGeom>
          </p:spPr>
        </p:pic>
        <p:pic>
          <p:nvPicPr>
            <p:cNvPr id="61" name="Picture 60">
              <a:extLst>
                <a:ext uri="{FF2B5EF4-FFF2-40B4-BE49-F238E27FC236}">
                  <a16:creationId xmlns:a16="http://schemas.microsoft.com/office/drawing/2014/main" id="{A335B0CD-D8AE-448C-982C-CA807E38F817}"/>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4648200" y="8471256"/>
              <a:ext cx="660073" cy="315058"/>
            </a:xfrm>
            <a:prstGeom prst="rect">
              <a:avLst/>
            </a:prstGeom>
          </p:spPr>
        </p:pic>
      </p:grpSp>
      <p:grpSp>
        <p:nvGrpSpPr>
          <p:cNvPr id="62" name="Group 61">
            <a:extLst>
              <a:ext uri="{FF2B5EF4-FFF2-40B4-BE49-F238E27FC236}">
                <a16:creationId xmlns:a16="http://schemas.microsoft.com/office/drawing/2014/main" id="{B0C34E30-5328-47C6-ABF9-A3FA3B4FA4D7}"/>
              </a:ext>
            </a:extLst>
          </p:cNvPr>
          <p:cNvGrpSpPr/>
          <p:nvPr/>
        </p:nvGrpSpPr>
        <p:grpSpPr>
          <a:xfrm>
            <a:off x="7536123" y="4163584"/>
            <a:ext cx="1174733" cy="2350437"/>
            <a:chOff x="5625809" y="7362080"/>
            <a:chExt cx="1000632" cy="2002091"/>
          </a:xfrm>
        </p:grpSpPr>
        <p:pic>
          <p:nvPicPr>
            <p:cNvPr id="63" name="Picture 62">
              <a:extLst>
                <a:ext uri="{FF2B5EF4-FFF2-40B4-BE49-F238E27FC236}">
                  <a16:creationId xmlns:a16="http://schemas.microsoft.com/office/drawing/2014/main" id="{B1F86A7F-AE0C-4D6F-833B-DF34ED8C0D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5809" y="7362080"/>
              <a:ext cx="1000632" cy="2002091"/>
            </a:xfrm>
            <a:prstGeom prst="rect">
              <a:avLst/>
            </a:prstGeom>
          </p:spPr>
        </p:pic>
        <p:pic>
          <p:nvPicPr>
            <p:cNvPr id="64" name="Picture 63">
              <a:extLst>
                <a:ext uri="{FF2B5EF4-FFF2-40B4-BE49-F238E27FC236}">
                  <a16:creationId xmlns:a16="http://schemas.microsoft.com/office/drawing/2014/main" id="{1CB4516C-1A64-4DF7-A29D-3FC2CC665489}"/>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5873714" y="8064794"/>
              <a:ext cx="527086" cy="251582"/>
            </a:xfrm>
            <a:prstGeom prst="rect">
              <a:avLst/>
            </a:prstGeom>
          </p:spPr>
        </p:pic>
      </p:grpSp>
      <p:pic>
        <p:nvPicPr>
          <p:cNvPr id="65" name="Google Shape;91;p1">
            <a:extLst>
              <a:ext uri="{FF2B5EF4-FFF2-40B4-BE49-F238E27FC236}">
                <a16:creationId xmlns:a16="http://schemas.microsoft.com/office/drawing/2014/main" id="{375A3A97-BF37-41F8-AF87-05263828DE7A}"/>
              </a:ext>
            </a:extLst>
          </p:cNvPr>
          <p:cNvPicPr preferRelativeResize="0"/>
          <p:nvPr/>
        </p:nvPicPr>
        <p:blipFill rotWithShape="1">
          <a:blip r:embed="rId13">
            <a:alphaModFix/>
          </a:blip>
          <a:srcRect/>
          <a:stretch/>
        </p:blipFill>
        <p:spPr>
          <a:xfrm rot="21408806">
            <a:off x="9219174" y="4938990"/>
            <a:ext cx="2563055" cy="1570643"/>
          </a:xfrm>
          <a:prstGeom prst="rect">
            <a:avLst/>
          </a:prstGeom>
          <a:noFill/>
          <a:ln>
            <a:noFill/>
          </a:ln>
        </p:spPr>
      </p:pic>
      <p:sp>
        <p:nvSpPr>
          <p:cNvPr id="3" name="Teardrop 2">
            <a:extLst>
              <a:ext uri="{FF2B5EF4-FFF2-40B4-BE49-F238E27FC236}">
                <a16:creationId xmlns:a16="http://schemas.microsoft.com/office/drawing/2014/main" id="{8BBC6855-9977-49A8-B444-A457D250B34E}"/>
              </a:ext>
            </a:extLst>
          </p:cNvPr>
          <p:cNvSpPr/>
          <p:nvPr/>
        </p:nvSpPr>
        <p:spPr>
          <a:xfrm>
            <a:off x="1878744" y="3483989"/>
            <a:ext cx="2590800" cy="2590800"/>
          </a:xfrm>
          <a:prstGeom prst="teardrop">
            <a:avLst/>
          </a:prstGeom>
          <a:solidFill>
            <a:srgbClr val="FF3D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66">
            <a:extLst>
              <a:ext uri="{FF2B5EF4-FFF2-40B4-BE49-F238E27FC236}">
                <a16:creationId xmlns:a16="http://schemas.microsoft.com/office/drawing/2014/main" id="{0300A182-A42D-4E7A-B376-BF0F73D9F085}"/>
              </a:ext>
            </a:extLst>
          </p:cNvPr>
          <p:cNvSpPr/>
          <p:nvPr/>
        </p:nvSpPr>
        <p:spPr>
          <a:xfrm flipV="1">
            <a:off x="1878744" y="842526"/>
            <a:ext cx="2590800" cy="2590800"/>
          </a:xfrm>
          <a:prstGeom prst="teardrop">
            <a:avLst/>
          </a:prstGeom>
          <a:solidFill>
            <a:srgbClr val="0A91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ardrop 67">
            <a:extLst>
              <a:ext uri="{FF2B5EF4-FFF2-40B4-BE49-F238E27FC236}">
                <a16:creationId xmlns:a16="http://schemas.microsoft.com/office/drawing/2014/main" id="{E7F3A2A6-3F32-44F4-957C-B90FA5F0DE7C}"/>
              </a:ext>
            </a:extLst>
          </p:cNvPr>
          <p:cNvSpPr/>
          <p:nvPr/>
        </p:nvSpPr>
        <p:spPr>
          <a:xfrm flipH="1" flipV="1">
            <a:off x="4526378" y="1626311"/>
            <a:ext cx="1799459" cy="1799459"/>
          </a:xfrm>
          <a:prstGeom prst="teardrop">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a:extLst>
              <a:ext uri="{FF2B5EF4-FFF2-40B4-BE49-F238E27FC236}">
                <a16:creationId xmlns:a16="http://schemas.microsoft.com/office/drawing/2014/main" id="{424B129A-3F77-4B15-821E-675F36B9A13B}"/>
              </a:ext>
            </a:extLst>
          </p:cNvPr>
          <p:cNvSpPr/>
          <p:nvPr/>
        </p:nvSpPr>
        <p:spPr>
          <a:xfrm flipH="1">
            <a:off x="4545156" y="3483989"/>
            <a:ext cx="2869952" cy="2869952"/>
          </a:xfrm>
          <a:prstGeom prst="teardrop">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a:extLst>
              <a:ext uri="{FF2B5EF4-FFF2-40B4-BE49-F238E27FC236}">
                <a16:creationId xmlns:a16="http://schemas.microsoft.com/office/drawing/2014/main" id="{01B41A16-9019-45BF-8A64-1A9A3D07D992}"/>
              </a:ext>
            </a:extLst>
          </p:cNvPr>
          <p:cNvSpPr/>
          <p:nvPr/>
        </p:nvSpPr>
        <p:spPr>
          <a:xfrm flipV="1">
            <a:off x="1969952" y="921197"/>
            <a:ext cx="2433457" cy="2433457"/>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a:extLst>
              <a:ext uri="{FF2B5EF4-FFF2-40B4-BE49-F238E27FC236}">
                <a16:creationId xmlns:a16="http://schemas.microsoft.com/office/drawing/2014/main" id="{19491C8A-FD26-4570-88FF-319A6027FB8A}"/>
              </a:ext>
            </a:extLst>
          </p:cNvPr>
          <p:cNvSpPr/>
          <p:nvPr/>
        </p:nvSpPr>
        <p:spPr>
          <a:xfrm flipH="1" flipV="1">
            <a:off x="4609602" y="1717362"/>
            <a:ext cx="1633010" cy="1633010"/>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Teardrop 71">
            <a:extLst>
              <a:ext uri="{FF2B5EF4-FFF2-40B4-BE49-F238E27FC236}">
                <a16:creationId xmlns:a16="http://schemas.microsoft.com/office/drawing/2014/main" id="{32C9E8B7-A3D0-4B13-94A2-A0FCEE441CD1}"/>
              </a:ext>
            </a:extLst>
          </p:cNvPr>
          <p:cNvSpPr/>
          <p:nvPr/>
        </p:nvSpPr>
        <p:spPr>
          <a:xfrm flipH="1">
            <a:off x="4658575" y="3624173"/>
            <a:ext cx="2566283" cy="2566283"/>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Teardrop 72">
            <a:extLst>
              <a:ext uri="{FF2B5EF4-FFF2-40B4-BE49-F238E27FC236}">
                <a16:creationId xmlns:a16="http://schemas.microsoft.com/office/drawing/2014/main" id="{6A460451-2EEA-42EB-8ABB-D840382160D2}"/>
              </a:ext>
            </a:extLst>
          </p:cNvPr>
          <p:cNvSpPr/>
          <p:nvPr/>
        </p:nvSpPr>
        <p:spPr>
          <a:xfrm>
            <a:off x="1957055" y="3560254"/>
            <a:ext cx="2446354" cy="2446354"/>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A34D9798-85B5-407F-9268-493E0A2F4ED9}"/>
              </a:ext>
            </a:extLst>
          </p:cNvPr>
          <p:cNvSpPr/>
          <p:nvPr/>
        </p:nvSpPr>
        <p:spPr>
          <a:xfrm>
            <a:off x="2136495" y="2106816"/>
            <a:ext cx="2111475" cy="584775"/>
          </a:xfrm>
          <a:prstGeom prst="rect">
            <a:avLst/>
          </a:prstGeom>
        </p:spPr>
        <p:txBody>
          <a:bodyPr wrap="none">
            <a:spAutoFit/>
          </a:bodyPr>
          <a:lstStyle/>
          <a:p>
            <a:r>
              <a:rPr lang="en-US" sz="3200" b="1">
                <a:solidFill>
                  <a:schemeClr val="bg1"/>
                </a:solidFill>
                <a:latin typeface="#9Slide03 Roboto Black" panose="02000000000000000000" pitchFamily="2" charset="0"/>
                <a:ea typeface="#9Slide03 Roboto Black" panose="02000000000000000000" pitchFamily="2" charset="0"/>
              </a:rPr>
              <a:t>NHI ĐỒNG</a:t>
            </a:r>
            <a:endParaRPr lang="en-US" sz="1400">
              <a:solidFill>
                <a:schemeClr val="bg1"/>
              </a:solidFill>
              <a:latin typeface="#9Slide03 Roboto Black" panose="02000000000000000000" pitchFamily="2" charset="0"/>
              <a:ea typeface="#9Slide03 Roboto Black" panose="02000000000000000000" pitchFamily="2" charset="0"/>
            </a:endParaRPr>
          </a:p>
        </p:txBody>
      </p:sp>
      <p:sp>
        <p:nvSpPr>
          <p:cNvPr id="75" name="Rectangle 74">
            <a:extLst>
              <a:ext uri="{FF2B5EF4-FFF2-40B4-BE49-F238E27FC236}">
                <a16:creationId xmlns:a16="http://schemas.microsoft.com/office/drawing/2014/main" id="{A6662BA7-85FB-411D-84CD-3E8331AE9434}"/>
              </a:ext>
            </a:extLst>
          </p:cNvPr>
          <p:cNvSpPr/>
          <p:nvPr/>
        </p:nvSpPr>
        <p:spPr>
          <a:xfrm>
            <a:off x="2136495" y="1843478"/>
            <a:ext cx="1082348" cy="369332"/>
          </a:xfrm>
          <a:prstGeom prst="rect">
            <a:avLst/>
          </a:prstGeom>
        </p:spPr>
        <p:txBody>
          <a:bodyPr wrap="none">
            <a:spAutoFit/>
          </a:bodyPr>
          <a:lstStyle/>
          <a:p>
            <a:r>
              <a:rPr lang="vi-VN" b="1">
                <a:solidFill>
                  <a:schemeClr val="bg1"/>
                </a:solidFill>
                <a:latin typeface="#9Slide03 Roboto Thin" panose="02000000000000000000" pitchFamily="2" charset="0"/>
                <a:ea typeface="#9Slide03 Roboto Thin" panose="02000000000000000000" pitchFamily="2" charset="0"/>
              </a:rPr>
              <a:t>Công tác</a:t>
            </a:r>
            <a:endParaRPr lang="en-US" sz="1000">
              <a:solidFill>
                <a:schemeClr val="bg1"/>
              </a:solidFill>
              <a:latin typeface="#9Slide03 Roboto Thin" panose="02000000000000000000" pitchFamily="2" charset="0"/>
              <a:ea typeface="#9Slide03 Roboto Thin" panose="02000000000000000000" pitchFamily="2" charset="0"/>
            </a:endParaRPr>
          </a:p>
        </p:txBody>
      </p:sp>
      <p:sp>
        <p:nvSpPr>
          <p:cNvPr id="76" name="Rectangle 75">
            <a:extLst>
              <a:ext uri="{FF2B5EF4-FFF2-40B4-BE49-F238E27FC236}">
                <a16:creationId xmlns:a16="http://schemas.microsoft.com/office/drawing/2014/main" id="{77E01C4F-C986-43DA-8627-FA5BB87904FC}"/>
              </a:ext>
            </a:extLst>
          </p:cNvPr>
          <p:cNvSpPr/>
          <p:nvPr/>
        </p:nvSpPr>
        <p:spPr>
          <a:xfrm>
            <a:off x="4711624" y="2479426"/>
            <a:ext cx="1455848" cy="461665"/>
          </a:xfrm>
          <a:prstGeom prst="rect">
            <a:avLst/>
          </a:prstGeom>
        </p:spPr>
        <p:txBody>
          <a:bodyPr wrap="none">
            <a:spAutoFit/>
          </a:bodyPr>
          <a:lstStyle/>
          <a:p>
            <a:r>
              <a:rPr lang="en-US" sz="2400" b="1">
                <a:solidFill>
                  <a:schemeClr val="bg1"/>
                </a:solidFill>
                <a:latin typeface="#9Slide03 Roboto Black" panose="02000000000000000000" pitchFamily="2" charset="0"/>
                <a:ea typeface="#9Slide03 Roboto Black" panose="02000000000000000000" pitchFamily="2" charset="0"/>
              </a:rPr>
              <a:t>ĐỘI VIÊN</a:t>
            </a:r>
            <a:endParaRPr lang="en-US" sz="1100">
              <a:solidFill>
                <a:schemeClr val="bg1"/>
              </a:solidFill>
              <a:latin typeface="#9Slide03 Roboto Black" panose="02000000000000000000" pitchFamily="2" charset="0"/>
              <a:ea typeface="#9Slide03 Roboto Black" panose="02000000000000000000" pitchFamily="2" charset="0"/>
            </a:endParaRPr>
          </a:p>
        </p:txBody>
      </p:sp>
      <p:sp>
        <p:nvSpPr>
          <p:cNvPr id="77" name="Rectangle 76">
            <a:extLst>
              <a:ext uri="{FF2B5EF4-FFF2-40B4-BE49-F238E27FC236}">
                <a16:creationId xmlns:a16="http://schemas.microsoft.com/office/drawing/2014/main" id="{8C7CF3F9-BBE5-49CB-BC82-7EEEA0CB18D6}"/>
              </a:ext>
            </a:extLst>
          </p:cNvPr>
          <p:cNvSpPr/>
          <p:nvPr/>
        </p:nvSpPr>
        <p:spPr>
          <a:xfrm>
            <a:off x="5263766" y="2239754"/>
            <a:ext cx="881973" cy="307777"/>
          </a:xfrm>
          <a:prstGeom prst="rect">
            <a:avLst/>
          </a:prstGeom>
        </p:spPr>
        <p:txBody>
          <a:bodyPr wrap="none">
            <a:spAutoFit/>
          </a:bodyPr>
          <a:lstStyle/>
          <a:p>
            <a:r>
              <a:rPr lang="vi-VN" sz="1400" b="1">
                <a:solidFill>
                  <a:schemeClr val="bg1"/>
                </a:solidFill>
                <a:latin typeface="#9Slide03 Roboto Thin" panose="02000000000000000000" pitchFamily="2" charset="0"/>
                <a:ea typeface="#9Slide03 Roboto Thin" panose="02000000000000000000" pitchFamily="2" charset="0"/>
              </a:rPr>
              <a:t>Công tác</a:t>
            </a:r>
            <a:endParaRPr lang="en-US" sz="800">
              <a:solidFill>
                <a:schemeClr val="bg1"/>
              </a:solidFill>
              <a:latin typeface="#9Slide03 Roboto Thin" panose="02000000000000000000" pitchFamily="2" charset="0"/>
              <a:ea typeface="#9Slide03 Roboto Thin" panose="02000000000000000000" pitchFamily="2" charset="0"/>
            </a:endParaRPr>
          </a:p>
        </p:txBody>
      </p:sp>
      <p:sp>
        <p:nvSpPr>
          <p:cNvPr id="78" name="Rectangle 77">
            <a:extLst>
              <a:ext uri="{FF2B5EF4-FFF2-40B4-BE49-F238E27FC236}">
                <a16:creationId xmlns:a16="http://schemas.microsoft.com/office/drawing/2014/main" id="{441AA8BA-B8E5-434E-BB3D-82440210FD0D}"/>
              </a:ext>
            </a:extLst>
          </p:cNvPr>
          <p:cNvSpPr/>
          <p:nvPr/>
        </p:nvSpPr>
        <p:spPr>
          <a:xfrm>
            <a:off x="2157427" y="4459364"/>
            <a:ext cx="2113079" cy="461665"/>
          </a:xfrm>
          <a:prstGeom prst="rect">
            <a:avLst/>
          </a:prstGeom>
        </p:spPr>
        <p:txBody>
          <a:bodyPr wrap="none">
            <a:spAutoFit/>
          </a:bodyPr>
          <a:lstStyle/>
          <a:p>
            <a:r>
              <a:rPr lang="en-US" sz="2400" b="1">
                <a:solidFill>
                  <a:schemeClr val="bg1"/>
                </a:solidFill>
                <a:latin typeface="#9Slide03 Roboto Black" panose="02000000000000000000" pitchFamily="2" charset="0"/>
                <a:ea typeface="#9Slide03 Roboto Black" panose="02000000000000000000" pitchFamily="2" charset="0"/>
              </a:rPr>
              <a:t>BCH LIÊN ĐỘI</a:t>
            </a:r>
            <a:endParaRPr lang="en-US" sz="1100">
              <a:solidFill>
                <a:schemeClr val="bg1"/>
              </a:solidFill>
              <a:latin typeface="#9Slide03 Roboto Black" panose="02000000000000000000" pitchFamily="2" charset="0"/>
              <a:ea typeface="#9Slide03 Roboto Black" panose="02000000000000000000" pitchFamily="2" charset="0"/>
            </a:endParaRPr>
          </a:p>
        </p:txBody>
      </p:sp>
      <p:sp>
        <p:nvSpPr>
          <p:cNvPr id="79" name="Rectangle 78">
            <a:extLst>
              <a:ext uri="{FF2B5EF4-FFF2-40B4-BE49-F238E27FC236}">
                <a16:creationId xmlns:a16="http://schemas.microsoft.com/office/drawing/2014/main" id="{03FA113E-A86F-44D6-9EA4-9A24B816B84F}"/>
              </a:ext>
            </a:extLst>
          </p:cNvPr>
          <p:cNvSpPr/>
          <p:nvPr/>
        </p:nvSpPr>
        <p:spPr>
          <a:xfrm>
            <a:off x="2189605" y="4237294"/>
            <a:ext cx="1649811" cy="307777"/>
          </a:xfrm>
          <a:prstGeom prst="rect">
            <a:avLst/>
          </a:prstGeom>
        </p:spPr>
        <p:txBody>
          <a:bodyPr wrap="none">
            <a:spAutoFit/>
          </a:bodyPr>
          <a:lstStyle/>
          <a:p>
            <a:r>
              <a:rPr lang="vi-VN" sz="1400" b="1">
                <a:solidFill>
                  <a:schemeClr val="bg1"/>
                </a:solidFill>
                <a:latin typeface="#9Slide03 Roboto Thin" panose="02000000000000000000" pitchFamily="2" charset="0"/>
                <a:ea typeface="#9Slide03 Roboto Thin" panose="02000000000000000000" pitchFamily="2" charset="0"/>
              </a:rPr>
              <a:t>Công tác</a:t>
            </a:r>
            <a:r>
              <a:rPr lang="en-US" sz="1400" b="1">
                <a:solidFill>
                  <a:schemeClr val="bg1"/>
                </a:solidFill>
                <a:latin typeface="#9Slide03 Roboto Thin" panose="02000000000000000000" pitchFamily="2" charset="0"/>
                <a:ea typeface="#9Slide03 Roboto Thin" panose="02000000000000000000" pitchFamily="2" charset="0"/>
              </a:rPr>
              <a:t> Xây dựng</a:t>
            </a:r>
            <a:endParaRPr lang="en-US" sz="800">
              <a:solidFill>
                <a:schemeClr val="bg1"/>
              </a:solidFill>
              <a:latin typeface="#9Slide03 Roboto Thin" panose="02000000000000000000" pitchFamily="2" charset="0"/>
              <a:ea typeface="#9Slide03 Roboto Thin" panose="02000000000000000000" pitchFamily="2" charset="0"/>
            </a:endParaRPr>
          </a:p>
        </p:txBody>
      </p:sp>
      <p:sp>
        <p:nvSpPr>
          <p:cNvPr id="80" name="Rectangle 79">
            <a:extLst>
              <a:ext uri="{FF2B5EF4-FFF2-40B4-BE49-F238E27FC236}">
                <a16:creationId xmlns:a16="http://schemas.microsoft.com/office/drawing/2014/main" id="{35E8A99A-8D15-4654-A05B-5793612B8A02}"/>
              </a:ext>
            </a:extLst>
          </p:cNvPr>
          <p:cNvSpPr/>
          <p:nvPr/>
        </p:nvSpPr>
        <p:spPr>
          <a:xfrm>
            <a:off x="4833065" y="4438665"/>
            <a:ext cx="1726755" cy="830997"/>
          </a:xfrm>
          <a:prstGeom prst="rect">
            <a:avLst/>
          </a:prstGeom>
        </p:spPr>
        <p:txBody>
          <a:bodyPr wrap="none">
            <a:spAutoFit/>
          </a:bodyPr>
          <a:lstStyle/>
          <a:p>
            <a:r>
              <a:rPr lang="en-US" sz="2400" b="1" spc="300">
                <a:solidFill>
                  <a:schemeClr val="bg1"/>
                </a:solidFill>
                <a:latin typeface="#9Slide03 Roboto Black" panose="02000000000000000000" pitchFamily="2" charset="0"/>
                <a:ea typeface="#9Slide03 Roboto Black" panose="02000000000000000000" pitchFamily="2" charset="0"/>
              </a:rPr>
              <a:t>LIÊN ĐỘI</a:t>
            </a:r>
          </a:p>
          <a:p>
            <a:r>
              <a:rPr lang="en-US" sz="2400" b="1" spc="300">
                <a:solidFill>
                  <a:schemeClr val="bg1"/>
                </a:solidFill>
                <a:latin typeface="#9Slide03 Roboto Black" panose="02000000000000000000" pitchFamily="2" charset="0"/>
                <a:ea typeface="#9Slide03 Roboto Black" panose="02000000000000000000" pitchFamily="2" charset="0"/>
              </a:rPr>
              <a:t>CHI ĐỘI</a:t>
            </a:r>
            <a:endParaRPr lang="en-US" sz="1100" spc="300">
              <a:solidFill>
                <a:schemeClr val="bg1"/>
              </a:solidFill>
              <a:latin typeface="#9Slide03 Roboto Black" panose="02000000000000000000" pitchFamily="2" charset="0"/>
              <a:ea typeface="#9Slide03 Roboto Black" panose="02000000000000000000" pitchFamily="2" charset="0"/>
            </a:endParaRPr>
          </a:p>
        </p:txBody>
      </p:sp>
      <p:sp>
        <p:nvSpPr>
          <p:cNvPr id="81" name="Rectangle 80">
            <a:extLst>
              <a:ext uri="{FF2B5EF4-FFF2-40B4-BE49-F238E27FC236}">
                <a16:creationId xmlns:a16="http://schemas.microsoft.com/office/drawing/2014/main" id="{C6E0D34E-9268-407D-B8AB-F35702396777}"/>
              </a:ext>
            </a:extLst>
          </p:cNvPr>
          <p:cNvSpPr/>
          <p:nvPr/>
        </p:nvSpPr>
        <p:spPr>
          <a:xfrm>
            <a:off x="4823188" y="4218414"/>
            <a:ext cx="1649811" cy="307777"/>
          </a:xfrm>
          <a:prstGeom prst="rect">
            <a:avLst/>
          </a:prstGeom>
        </p:spPr>
        <p:txBody>
          <a:bodyPr wrap="none">
            <a:spAutoFit/>
          </a:bodyPr>
          <a:lstStyle/>
          <a:p>
            <a:r>
              <a:rPr lang="vi-VN" sz="1400" b="1">
                <a:solidFill>
                  <a:schemeClr val="bg1"/>
                </a:solidFill>
                <a:latin typeface="#9Slide03 Roboto Thin" panose="02000000000000000000" pitchFamily="2" charset="0"/>
                <a:ea typeface="#9Slide03 Roboto Thin" panose="02000000000000000000" pitchFamily="2" charset="0"/>
              </a:rPr>
              <a:t>Công tác</a:t>
            </a:r>
            <a:r>
              <a:rPr lang="en-US" sz="1400" b="1">
                <a:solidFill>
                  <a:schemeClr val="bg1"/>
                </a:solidFill>
                <a:latin typeface="#9Slide03 Roboto Thin" panose="02000000000000000000" pitchFamily="2" charset="0"/>
                <a:ea typeface="#9Slide03 Roboto Thin" panose="02000000000000000000" pitchFamily="2" charset="0"/>
              </a:rPr>
              <a:t> Xây dựng</a:t>
            </a:r>
            <a:endParaRPr lang="en-US" sz="800">
              <a:solidFill>
                <a:schemeClr val="bg1"/>
              </a:solidFill>
              <a:latin typeface="#9Slide03 Roboto Thin" panose="02000000000000000000" pitchFamily="2" charset="0"/>
              <a:ea typeface="#9Slide03 Roboto Thin" panose="02000000000000000000" pitchFamily="2" charset="0"/>
            </a:endParaRPr>
          </a:p>
        </p:txBody>
      </p:sp>
      <p:sp>
        <p:nvSpPr>
          <p:cNvPr id="38" name="TextBox 37">
            <a:extLst>
              <a:ext uri="{FF2B5EF4-FFF2-40B4-BE49-F238E27FC236}">
                <a16:creationId xmlns:a16="http://schemas.microsoft.com/office/drawing/2014/main" id="{0A993D37-1C71-4E4F-8C5C-37359D5D20B8}"/>
              </a:ext>
            </a:extLst>
          </p:cNvPr>
          <p:cNvSpPr txBox="1"/>
          <p:nvPr/>
        </p:nvSpPr>
        <p:spPr>
          <a:xfrm>
            <a:off x="6279147" y="659165"/>
            <a:ext cx="1601400"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39" name="TextBox 38">
            <a:extLst>
              <a:ext uri="{FF2B5EF4-FFF2-40B4-BE49-F238E27FC236}">
                <a16:creationId xmlns:a16="http://schemas.microsoft.com/office/drawing/2014/main" id="{FBBBD39F-BD7A-44AB-B392-6A6D8E67EC3A}"/>
              </a:ext>
            </a:extLst>
          </p:cNvPr>
          <p:cNvSpPr txBox="1"/>
          <p:nvPr/>
        </p:nvSpPr>
        <p:spPr>
          <a:xfrm>
            <a:off x="6832432" y="762290"/>
            <a:ext cx="4664740" cy="86177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40" name="TextBox 39">
            <a:extLst>
              <a:ext uri="{FF2B5EF4-FFF2-40B4-BE49-F238E27FC236}">
                <a16:creationId xmlns:a16="http://schemas.microsoft.com/office/drawing/2014/main" id="{B15CD971-B142-4B45-8036-8DCDF5AD8EFB}"/>
              </a:ext>
            </a:extLst>
          </p:cNvPr>
          <p:cNvSpPr txBox="1"/>
          <p:nvPr/>
        </p:nvSpPr>
        <p:spPr>
          <a:xfrm>
            <a:off x="8015770" y="1562972"/>
            <a:ext cx="229806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pic>
        <p:nvPicPr>
          <p:cNvPr id="41" name="Google Shape;91;p1">
            <a:extLst>
              <a:ext uri="{FF2B5EF4-FFF2-40B4-BE49-F238E27FC236}">
                <a16:creationId xmlns:a16="http://schemas.microsoft.com/office/drawing/2014/main" id="{EC086BC9-1E89-4F7A-ADDA-4EFA071F9210}"/>
              </a:ext>
            </a:extLst>
          </p:cNvPr>
          <p:cNvPicPr preferRelativeResize="0"/>
          <p:nvPr/>
        </p:nvPicPr>
        <p:blipFill rotWithShape="1">
          <a:blip r:embed="rId13">
            <a:alphaModFix/>
          </a:blip>
          <a:srcRect/>
          <a:stretch/>
        </p:blipFill>
        <p:spPr>
          <a:xfrm rot="191194" flipH="1">
            <a:off x="503750" y="5204470"/>
            <a:ext cx="2116837" cy="1297200"/>
          </a:xfrm>
          <a:prstGeom prst="rect">
            <a:avLst/>
          </a:prstGeom>
          <a:noFill/>
          <a:ln>
            <a:noFill/>
          </a:ln>
        </p:spPr>
      </p:pic>
      <p:sp>
        <p:nvSpPr>
          <p:cNvPr id="14" name="Oval 13">
            <a:extLst>
              <a:ext uri="{FF2B5EF4-FFF2-40B4-BE49-F238E27FC236}">
                <a16:creationId xmlns:a16="http://schemas.microsoft.com/office/drawing/2014/main" id="{1B47C9EC-026E-4835-94BE-E1FABC68C1BF}"/>
              </a:ext>
            </a:extLst>
          </p:cNvPr>
          <p:cNvSpPr/>
          <p:nvPr/>
        </p:nvSpPr>
        <p:spPr>
          <a:xfrm>
            <a:off x="3996403" y="2965432"/>
            <a:ext cx="300276" cy="300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FE9A557-0E9A-42E7-8BF6-071EA7ACB52A}"/>
              </a:ext>
            </a:extLst>
          </p:cNvPr>
          <p:cNvSpPr/>
          <p:nvPr/>
        </p:nvSpPr>
        <p:spPr>
          <a:xfrm>
            <a:off x="4054630" y="3655396"/>
            <a:ext cx="300276" cy="300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D50E3F3-E3A4-4B69-862C-541B939DACE3}"/>
              </a:ext>
            </a:extLst>
          </p:cNvPr>
          <p:cNvSpPr/>
          <p:nvPr/>
        </p:nvSpPr>
        <p:spPr>
          <a:xfrm>
            <a:off x="4655330" y="2981249"/>
            <a:ext cx="300276" cy="300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72B0328-9526-43A7-9E76-859D9BF46059}"/>
              </a:ext>
            </a:extLst>
          </p:cNvPr>
          <p:cNvSpPr/>
          <p:nvPr/>
        </p:nvSpPr>
        <p:spPr>
          <a:xfrm>
            <a:off x="4711624" y="3720936"/>
            <a:ext cx="300276" cy="300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8182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DFFDE21-A4BB-48D4-B535-F79FA55A1681}"/>
              </a:ext>
            </a:extLst>
          </p:cNvPr>
          <p:cNvSpPr/>
          <p:nvPr/>
        </p:nvSpPr>
        <p:spPr>
          <a:xfrm>
            <a:off x="2283170" y="5340140"/>
            <a:ext cx="9282989" cy="1052994"/>
          </a:xfrm>
          <a:custGeom>
            <a:avLst/>
            <a:gdLst>
              <a:gd name="connsiteX0" fmla="*/ 0 w 9282989"/>
              <a:gd name="connsiteY0" fmla="*/ 0 h 1052994"/>
              <a:gd name="connsiteX1" fmla="*/ 8899531 w 9282989"/>
              <a:gd name="connsiteY1" fmla="*/ 0 h 1052994"/>
              <a:gd name="connsiteX2" fmla="*/ 9282989 w 9282989"/>
              <a:gd name="connsiteY2" fmla="*/ 526497 h 1052994"/>
              <a:gd name="connsiteX3" fmla="*/ 8899531 w 9282989"/>
              <a:gd name="connsiteY3" fmla="*/ 1052994 h 1052994"/>
              <a:gd name="connsiteX4" fmla="*/ 0 w 9282989"/>
              <a:gd name="connsiteY4" fmla="*/ 1052994 h 105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989" h="1052994">
                <a:moveTo>
                  <a:pt x="0" y="0"/>
                </a:moveTo>
                <a:lnTo>
                  <a:pt x="8899531" y="0"/>
                </a:lnTo>
                <a:lnTo>
                  <a:pt x="9282989" y="526497"/>
                </a:lnTo>
                <a:lnTo>
                  <a:pt x="8899531" y="1052994"/>
                </a:lnTo>
                <a:lnTo>
                  <a:pt x="0" y="1052994"/>
                </a:lnTo>
                <a:close/>
              </a:path>
            </a:pathLst>
          </a:cu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2F1A34A-4FB6-4423-96A6-F857A99BF9AE}"/>
              </a:ext>
            </a:extLst>
          </p:cNvPr>
          <p:cNvSpPr/>
          <p:nvPr/>
        </p:nvSpPr>
        <p:spPr>
          <a:xfrm>
            <a:off x="2296562" y="4064231"/>
            <a:ext cx="9282989" cy="1052994"/>
          </a:xfrm>
          <a:custGeom>
            <a:avLst/>
            <a:gdLst>
              <a:gd name="connsiteX0" fmla="*/ 0 w 9282989"/>
              <a:gd name="connsiteY0" fmla="*/ 0 h 1052994"/>
              <a:gd name="connsiteX1" fmla="*/ 8899531 w 9282989"/>
              <a:gd name="connsiteY1" fmla="*/ 0 h 1052994"/>
              <a:gd name="connsiteX2" fmla="*/ 9282989 w 9282989"/>
              <a:gd name="connsiteY2" fmla="*/ 526497 h 1052994"/>
              <a:gd name="connsiteX3" fmla="*/ 8899531 w 9282989"/>
              <a:gd name="connsiteY3" fmla="*/ 1052994 h 1052994"/>
              <a:gd name="connsiteX4" fmla="*/ 0 w 9282989"/>
              <a:gd name="connsiteY4" fmla="*/ 1052994 h 105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989" h="1052994">
                <a:moveTo>
                  <a:pt x="0" y="0"/>
                </a:moveTo>
                <a:lnTo>
                  <a:pt x="8899531" y="0"/>
                </a:lnTo>
                <a:lnTo>
                  <a:pt x="9282989" y="526497"/>
                </a:lnTo>
                <a:lnTo>
                  <a:pt x="8899531" y="1052994"/>
                </a:lnTo>
                <a:lnTo>
                  <a:pt x="0" y="1052994"/>
                </a:lnTo>
                <a:close/>
              </a:path>
            </a:pathLst>
          </a:cu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ight Triangle 33">
            <a:extLst>
              <a:ext uri="{FF2B5EF4-FFF2-40B4-BE49-F238E27FC236}">
                <a16:creationId xmlns:a16="http://schemas.microsoft.com/office/drawing/2014/main" id="{2269C0BC-2C60-477E-8937-6E0FD5195969}"/>
              </a:ext>
            </a:extLst>
          </p:cNvPr>
          <p:cNvSpPr>
            <a:spLocks noChangeAspect="1"/>
          </p:cNvSpPr>
          <p:nvPr>
            <p:custDataLst>
              <p:tags r:id="rId1"/>
            </p:custDataLst>
          </p:nvPr>
        </p:nvSpPr>
        <p:spPr>
          <a:xfrm rot="5400000">
            <a:off x="2292186" y="6112486"/>
            <a:ext cx="260164" cy="266840"/>
          </a:xfrm>
          <a:prstGeom prst="rtTriangle">
            <a:avLst/>
          </a:prstGeom>
          <a:solidFill>
            <a:srgbClr val="F89617">
              <a:lumMod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4BEEA6CD-5BAC-42D9-9F9E-C21EDD3A03BB}"/>
              </a:ext>
            </a:extLst>
          </p:cNvPr>
          <p:cNvSpPr>
            <a:spLocks noChangeAspect="1"/>
          </p:cNvSpPr>
          <p:nvPr>
            <p:custDataLst>
              <p:tags r:id="rId2"/>
            </p:custDataLst>
          </p:nvPr>
        </p:nvSpPr>
        <p:spPr>
          <a:xfrm rot="5400000">
            <a:off x="2311670" y="4827269"/>
            <a:ext cx="260164" cy="290381"/>
          </a:xfrm>
          <a:prstGeom prst="rtTriangle">
            <a:avLst/>
          </a:prstGeom>
          <a:solidFill>
            <a:srgbClr val="B6232D">
              <a:lumMod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FEA6AA-6107-46E1-87A4-9CC4205704B9}"/>
              </a:ext>
            </a:extLst>
          </p:cNvPr>
          <p:cNvSpPr/>
          <p:nvPr/>
        </p:nvSpPr>
        <p:spPr>
          <a:xfrm>
            <a:off x="2296562" y="2782818"/>
            <a:ext cx="9282989" cy="1052994"/>
          </a:xfrm>
          <a:custGeom>
            <a:avLst/>
            <a:gdLst>
              <a:gd name="connsiteX0" fmla="*/ 0 w 9282989"/>
              <a:gd name="connsiteY0" fmla="*/ 0 h 1052994"/>
              <a:gd name="connsiteX1" fmla="*/ 8899531 w 9282989"/>
              <a:gd name="connsiteY1" fmla="*/ 0 h 1052994"/>
              <a:gd name="connsiteX2" fmla="*/ 9282989 w 9282989"/>
              <a:gd name="connsiteY2" fmla="*/ 526497 h 1052994"/>
              <a:gd name="connsiteX3" fmla="*/ 8899531 w 9282989"/>
              <a:gd name="connsiteY3" fmla="*/ 1052994 h 1052994"/>
              <a:gd name="connsiteX4" fmla="*/ 0 w 9282989"/>
              <a:gd name="connsiteY4" fmla="*/ 1052994 h 105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989" h="1052994">
                <a:moveTo>
                  <a:pt x="0" y="0"/>
                </a:moveTo>
                <a:lnTo>
                  <a:pt x="8899531" y="0"/>
                </a:lnTo>
                <a:lnTo>
                  <a:pt x="9282989" y="526497"/>
                </a:lnTo>
                <a:lnTo>
                  <a:pt x="8899531" y="1052994"/>
                </a:lnTo>
                <a:lnTo>
                  <a:pt x="0" y="105299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6753CA-D7D3-4380-8300-99385FC8E5DB}"/>
              </a:ext>
            </a:extLst>
          </p:cNvPr>
          <p:cNvSpPr/>
          <p:nvPr/>
        </p:nvSpPr>
        <p:spPr>
          <a:xfrm>
            <a:off x="2296562" y="1500154"/>
            <a:ext cx="9282989" cy="1052994"/>
          </a:xfrm>
          <a:custGeom>
            <a:avLst/>
            <a:gdLst>
              <a:gd name="connsiteX0" fmla="*/ 0 w 9282989"/>
              <a:gd name="connsiteY0" fmla="*/ 0 h 1052994"/>
              <a:gd name="connsiteX1" fmla="*/ 8899531 w 9282989"/>
              <a:gd name="connsiteY1" fmla="*/ 0 h 1052994"/>
              <a:gd name="connsiteX2" fmla="*/ 9282989 w 9282989"/>
              <a:gd name="connsiteY2" fmla="*/ 526497 h 1052994"/>
              <a:gd name="connsiteX3" fmla="*/ 8899531 w 9282989"/>
              <a:gd name="connsiteY3" fmla="*/ 1052994 h 1052994"/>
              <a:gd name="connsiteX4" fmla="*/ 0 w 9282989"/>
              <a:gd name="connsiteY4" fmla="*/ 1052994 h 105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989" h="1052994">
                <a:moveTo>
                  <a:pt x="0" y="0"/>
                </a:moveTo>
                <a:lnTo>
                  <a:pt x="8899531" y="0"/>
                </a:lnTo>
                <a:lnTo>
                  <a:pt x="9282989" y="526497"/>
                </a:lnTo>
                <a:lnTo>
                  <a:pt x="8899531" y="1052994"/>
                </a:lnTo>
                <a:lnTo>
                  <a:pt x="0" y="1052994"/>
                </a:lnTo>
                <a:close/>
              </a:path>
            </a:pathLst>
          </a:custGeom>
          <a:solidFill>
            <a:srgbClr val="FF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75345C3E-220F-4B92-9288-2779B2DEEA93}"/>
              </a:ext>
            </a:extLst>
          </p:cNvPr>
          <p:cNvSpPr>
            <a:spLocks noChangeAspect="1"/>
          </p:cNvSpPr>
          <p:nvPr>
            <p:custDataLst>
              <p:tags r:id="rId3"/>
            </p:custDataLst>
          </p:nvPr>
        </p:nvSpPr>
        <p:spPr>
          <a:xfrm rot="5400000">
            <a:off x="2298279" y="3555468"/>
            <a:ext cx="260164" cy="290381"/>
          </a:xfrm>
          <a:prstGeom prst="rtTriangle">
            <a:avLst/>
          </a:prstGeom>
          <a:solidFill>
            <a:srgbClr val="00B050">
              <a:lumMod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8F1DD7FA-7D8B-49C2-9657-0F6B0ABD7CFF}"/>
              </a:ext>
            </a:extLst>
          </p:cNvPr>
          <p:cNvSpPr>
            <a:spLocks noChangeAspect="1"/>
          </p:cNvSpPr>
          <p:nvPr>
            <p:custDataLst>
              <p:tags r:id="rId4"/>
            </p:custDataLst>
          </p:nvPr>
        </p:nvSpPr>
        <p:spPr>
          <a:xfrm rot="5400000">
            <a:off x="2303956" y="2279126"/>
            <a:ext cx="260164" cy="290381"/>
          </a:xfrm>
          <a:prstGeom prst="rtTriangle">
            <a:avLst/>
          </a:prstGeom>
          <a:solidFill>
            <a:srgbClr val="FF3D5C">
              <a:lumMod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10">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96196"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3293"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0135063"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18" name="Group 17">
            <a:extLst>
              <a:ext uri="{FF2B5EF4-FFF2-40B4-BE49-F238E27FC236}">
                <a16:creationId xmlns:a16="http://schemas.microsoft.com/office/drawing/2014/main" id="{2B6A8824-FB10-4C55-A359-78D3CB6725C3}"/>
              </a:ext>
            </a:extLst>
          </p:cNvPr>
          <p:cNvGrpSpPr/>
          <p:nvPr/>
        </p:nvGrpSpPr>
        <p:grpSpPr>
          <a:xfrm>
            <a:off x="215880" y="94459"/>
            <a:ext cx="1082348" cy="1082348"/>
            <a:chOff x="228600" y="45905"/>
            <a:chExt cx="2590800" cy="2590800"/>
          </a:xfrm>
        </p:grpSpPr>
        <p:sp>
          <p:nvSpPr>
            <p:cNvPr id="13" name="Teardrop 12">
              <a:extLst>
                <a:ext uri="{FF2B5EF4-FFF2-40B4-BE49-F238E27FC236}">
                  <a16:creationId xmlns:a16="http://schemas.microsoft.com/office/drawing/2014/main" id="{EBC38AB6-C98D-420E-B6C8-ACDAD2E69F8E}"/>
                </a:ext>
              </a:extLst>
            </p:cNvPr>
            <p:cNvSpPr/>
            <p:nvPr/>
          </p:nvSpPr>
          <p:spPr>
            <a:xfrm flipV="1">
              <a:off x="228600" y="45905"/>
              <a:ext cx="2590800" cy="2590800"/>
            </a:xfrm>
            <a:prstGeom prst="teardrop">
              <a:avLst/>
            </a:prstGeom>
            <a:solidFill>
              <a:srgbClr val="0A91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a:extLst>
                <a:ext uri="{FF2B5EF4-FFF2-40B4-BE49-F238E27FC236}">
                  <a16:creationId xmlns:a16="http://schemas.microsoft.com/office/drawing/2014/main" id="{7FB46ED9-3A72-4CA1-AD7B-239017CF0581}"/>
                </a:ext>
              </a:extLst>
            </p:cNvPr>
            <p:cNvSpPr/>
            <p:nvPr/>
          </p:nvSpPr>
          <p:spPr>
            <a:xfrm flipV="1">
              <a:off x="319808" y="124576"/>
              <a:ext cx="2433457" cy="2433457"/>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124449C-0C6E-4840-AFB8-D286BBE30D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608" y="362563"/>
              <a:ext cx="1812709" cy="1957476"/>
            </a:xfrm>
            <a:prstGeom prst="rect">
              <a:avLst/>
            </a:prstGeom>
          </p:spPr>
        </p:pic>
      </p:grpSp>
      <p:sp>
        <p:nvSpPr>
          <p:cNvPr id="15" name="Rectangle 14">
            <a:extLst>
              <a:ext uri="{FF2B5EF4-FFF2-40B4-BE49-F238E27FC236}">
                <a16:creationId xmlns:a16="http://schemas.microsoft.com/office/drawing/2014/main" id="{A85484D3-DAA0-42A0-9C75-557105C5CC9F}"/>
              </a:ext>
            </a:extLst>
          </p:cNvPr>
          <p:cNvSpPr/>
          <p:nvPr/>
        </p:nvSpPr>
        <p:spPr>
          <a:xfrm>
            <a:off x="1298228" y="504059"/>
            <a:ext cx="3432350" cy="923330"/>
          </a:xfrm>
          <a:prstGeom prst="rect">
            <a:avLst/>
          </a:prstGeom>
        </p:spPr>
        <p:txBody>
          <a:bodyPr wrap="none">
            <a:spAutoFit/>
          </a:bodyPr>
          <a:lstStyle/>
          <a:p>
            <a:r>
              <a:rPr lang="en-US" sz="5400" b="1">
                <a:solidFill>
                  <a:srgbClr val="1D6F5A"/>
                </a:solidFill>
                <a:latin typeface="#9Slide03 Roboto Black" panose="02000000000000000000" pitchFamily="2" charset="0"/>
                <a:ea typeface="#9Slide03 Roboto Black" panose="02000000000000000000" pitchFamily="2" charset="0"/>
              </a:rPr>
              <a:t>NHI ĐỒNG</a:t>
            </a:r>
            <a:endParaRPr lang="en-US" sz="2800">
              <a:solidFill>
                <a:srgbClr val="1D6F5A"/>
              </a:solidFill>
              <a:latin typeface="#9Slide03 Roboto Black" panose="02000000000000000000" pitchFamily="2" charset="0"/>
              <a:ea typeface="#9Slide03 Roboto Black" panose="02000000000000000000" pitchFamily="2" charset="0"/>
            </a:endParaRPr>
          </a:p>
        </p:txBody>
      </p:sp>
      <p:sp>
        <p:nvSpPr>
          <p:cNvPr id="16" name="Rectangle 15">
            <a:extLst>
              <a:ext uri="{FF2B5EF4-FFF2-40B4-BE49-F238E27FC236}">
                <a16:creationId xmlns:a16="http://schemas.microsoft.com/office/drawing/2014/main" id="{8C30F32F-3464-49E4-85EC-FD115C7F61F5}"/>
              </a:ext>
            </a:extLst>
          </p:cNvPr>
          <p:cNvSpPr/>
          <p:nvPr/>
        </p:nvSpPr>
        <p:spPr>
          <a:xfrm>
            <a:off x="1221962" y="-27956"/>
            <a:ext cx="1980029" cy="646331"/>
          </a:xfrm>
          <a:prstGeom prst="rect">
            <a:avLst/>
          </a:prstGeom>
        </p:spPr>
        <p:txBody>
          <a:bodyPr wrap="none">
            <a:spAutoFit/>
          </a:bodyPr>
          <a:lstStyle/>
          <a:p>
            <a:r>
              <a:rPr lang="vi-VN" sz="3600" b="1">
                <a:solidFill>
                  <a:srgbClr val="1D6F5A"/>
                </a:solidFill>
                <a:latin typeface="#9Slide03 Roboto Thin" panose="02000000000000000000" pitchFamily="2" charset="0"/>
                <a:ea typeface="#9Slide03 Roboto Thin" panose="02000000000000000000" pitchFamily="2" charset="0"/>
              </a:rPr>
              <a:t>Công tác</a:t>
            </a:r>
            <a:endParaRPr lang="en-US" sz="1600">
              <a:solidFill>
                <a:srgbClr val="1D6F5A"/>
              </a:solidFill>
              <a:latin typeface="#9Slide03 Roboto Thin" panose="02000000000000000000" pitchFamily="2" charset="0"/>
              <a:ea typeface="#9Slide03 Roboto Thin" panose="02000000000000000000" pitchFamily="2" charset="0"/>
            </a:endParaRPr>
          </a:p>
        </p:txBody>
      </p:sp>
      <p:sp>
        <p:nvSpPr>
          <p:cNvPr id="19" name="Rectangle 18">
            <a:extLst>
              <a:ext uri="{FF2B5EF4-FFF2-40B4-BE49-F238E27FC236}">
                <a16:creationId xmlns:a16="http://schemas.microsoft.com/office/drawing/2014/main" id="{38A56986-667F-41D8-9389-9E835F469DF8}"/>
              </a:ext>
            </a:extLst>
          </p:cNvPr>
          <p:cNvSpPr/>
          <p:nvPr/>
        </p:nvSpPr>
        <p:spPr>
          <a:xfrm>
            <a:off x="612448" y="1276230"/>
            <a:ext cx="1676400" cy="5154941"/>
          </a:xfrm>
          <a:prstGeom prst="rect">
            <a:avLst/>
          </a:prstGeom>
          <a:solidFill>
            <a:srgbClr val="FEE2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832D5B-4B0D-44A9-9695-38739ADB2D3C}"/>
              </a:ext>
            </a:extLst>
          </p:cNvPr>
          <p:cNvSpPr/>
          <p:nvPr/>
        </p:nvSpPr>
        <p:spPr>
          <a:xfrm>
            <a:off x="1511912" y="1372153"/>
            <a:ext cx="1067317"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038FECD-02DA-4BC7-BD6D-BADC9417EF91}"/>
              </a:ext>
            </a:extLst>
          </p:cNvPr>
          <p:cNvSpPr/>
          <p:nvPr/>
        </p:nvSpPr>
        <p:spPr>
          <a:xfrm>
            <a:off x="1511912" y="2645600"/>
            <a:ext cx="1067317"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9A709F2-7E15-4F5E-BE26-4B22FF091080}"/>
              </a:ext>
            </a:extLst>
          </p:cNvPr>
          <p:cNvSpPr/>
          <p:nvPr/>
        </p:nvSpPr>
        <p:spPr>
          <a:xfrm>
            <a:off x="1511912" y="3919047"/>
            <a:ext cx="1067317"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ACC0AA6-BBE4-4C85-975D-FD3B3374380F}"/>
              </a:ext>
            </a:extLst>
          </p:cNvPr>
          <p:cNvSpPr/>
          <p:nvPr/>
        </p:nvSpPr>
        <p:spPr>
          <a:xfrm>
            <a:off x="1488371" y="5192493"/>
            <a:ext cx="1067317"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124014B-CB06-4D54-A0F1-7DDAD214E4C3}"/>
              </a:ext>
            </a:extLst>
          </p:cNvPr>
          <p:cNvSpPr/>
          <p:nvPr/>
        </p:nvSpPr>
        <p:spPr>
          <a:xfrm>
            <a:off x="3962400" y="1687935"/>
            <a:ext cx="7216134" cy="646331"/>
          </a:xfrm>
          <a:prstGeom prst="rect">
            <a:avLst/>
          </a:prstGeom>
        </p:spPr>
        <p:txBody>
          <a:bodyPr wrap="square">
            <a:spAutoFit/>
          </a:bodyPr>
          <a:lstStyle/>
          <a:p>
            <a:r>
              <a:rPr lang="vi-VN">
                <a:solidFill>
                  <a:schemeClr val="bg1"/>
                </a:solidFill>
              </a:rPr>
              <a:t>Tập trung nâng cao chất lượng Sao nhi đồng</a:t>
            </a:r>
            <a:r>
              <a:rPr lang="en-US">
                <a:solidFill>
                  <a:schemeClr val="bg1"/>
                </a:solidFill>
              </a:rPr>
              <a:t>. H</a:t>
            </a:r>
            <a:r>
              <a:rPr lang="vi-VN">
                <a:solidFill>
                  <a:schemeClr val="bg1"/>
                </a:solidFill>
              </a:rPr>
              <a:t>ướng dẫn cho các em chủ động xây dựng nội dung sinh hoạt theo chủ đề, chủ điểm</a:t>
            </a:r>
            <a:r>
              <a:rPr lang="en-US">
                <a:solidFill>
                  <a:schemeClr val="bg1"/>
                </a:solidFill>
              </a:rPr>
              <a:t>.</a:t>
            </a:r>
          </a:p>
        </p:txBody>
      </p:sp>
      <p:sp>
        <p:nvSpPr>
          <p:cNvPr id="37" name="Rectangle 36">
            <a:extLst>
              <a:ext uri="{FF2B5EF4-FFF2-40B4-BE49-F238E27FC236}">
                <a16:creationId xmlns:a16="http://schemas.microsoft.com/office/drawing/2014/main" id="{33A1C81C-ED7F-49D2-A5A0-EE6C2DA1861E}"/>
              </a:ext>
            </a:extLst>
          </p:cNvPr>
          <p:cNvSpPr/>
          <p:nvPr/>
        </p:nvSpPr>
        <p:spPr>
          <a:xfrm>
            <a:off x="3959570" y="2848276"/>
            <a:ext cx="7218964" cy="923330"/>
          </a:xfrm>
          <a:prstGeom prst="rect">
            <a:avLst/>
          </a:prstGeom>
        </p:spPr>
        <p:txBody>
          <a:bodyPr wrap="square">
            <a:spAutoFit/>
          </a:bodyPr>
          <a:lstStyle/>
          <a:p>
            <a:r>
              <a:rPr lang="vi-VN">
                <a:solidFill>
                  <a:schemeClr val="bg1"/>
                </a:solidFill>
              </a:rPr>
              <a:t>Phát huy vai trò của trưởng Sao tự quản, gắn với bồi dưỡng hiểu biết về Đội TNTP Hồ Chí Minh cho nhi đồng lớp 3 để chuẩn bị phát triển đội viên cho các em.</a:t>
            </a:r>
            <a:endParaRPr lang="en-US">
              <a:solidFill>
                <a:schemeClr val="bg1"/>
              </a:solidFill>
            </a:endParaRPr>
          </a:p>
        </p:txBody>
      </p:sp>
      <p:sp>
        <p:nvSpPr>
          <p:cNvPr id="38" name="Rectangle 37">
            <a:extLst>
              <a:ext uri="{FF2B5EF4-FFF2-40B4-BE49-F238E27FC236}">
                <a16:creationId xmlns:a16="http://schemas.microsoft.com/office/drawing/2014/main" id="{9D47A2F3-D96F-4653-AEB0-37D7F2F6DE9D}"/>
              </a:ext>
            </a:extLst>
          </p:cNvPr>
          <p:cNvSpPr/>
          <p:nvPr/>
        </p:nvSpPr>
        <p:spPr>
          <a:xfrm>
            <a:off x="4031390" y="4111212"/>
            <a:ext cx="7322410" cy="923330"/>
          </a:xfrm>
          <a:prstGeom prst="rect">
            <a:avLst/>
          </a:prstGeom>
        </p:spPr>
        <p:txBody>
          <a:bodyPr wrap="square">
            <a:spAutoFit/>
          </a:bodyPr>
          <a:lstStyle/>
          <a:p>
            <a:r>
              <a:rPr lang="vi-VN">
                <a:solidFill>
                  <a:schemeClr val="bg1"/>
                </a:solidFill>
              </a:rPr>
              <a:t>Làm tốt công tác lựa chọn, bồi dưỡng phụ trách Sao, trưởng Sao;</a:t>
            </a:r>
            <a:r>
              <a:rPr lang="en-US">
                <a:solidFill>
                  <a:schemeClr val="bg1"/>
                </a:solidFill>
              </a:rPr>
              <a:t> </a:t>
            </a:r>
            <a:r>
              <a:rPr lang="vi-VN">
                <a:solidFill>
                  <a:schemeClr val="bg1"/>
                </a:solidFill>
              </a:rPr>
              <a:t>cung cấp tài liệu, hướng dẫn các em tìm hiểu, tham khảo nội dung sinh hoạt Sao trên các trang thông tin điện tử, mạng xã hội, cộng đồng</a:t>
            </a:r>
            <a:r>
              <a:rPr lang="en-US">
                <a:solidFill>
                  <a:schemeClr val="bg1"/>
                </a:solidFill>
              </a:rPr>
              <a:t>.</a:t>
            </a:r>
          </a:p>
        </p:txBody>
      </p:sp>
      <p:sp>
        <p:nvSpPr>
          <p:cNvPr id="39" name="Rectangle 38">
            <a:extLst>
              <a:ext uri="{FF2B5EF4-FFF2-40B4-BE49-F238E27FC236}">
                <a16:creationId xmlns:a16="http://schemas.microsoft.com/office/drawing/2014/main" id="{92282CDF-6BD5-4856-B451-6E17324DB6B5}"/>
              </a:ext>
            </a:extLst>
          </p:cNvPr>
          <p:cNvSpPr/>
          <p:nvPr/>
        </p:nvSpPr>
        <p:spPr>
          <a:xfrm>
            <a:off x="4031390" y="5394536"/>
            <a:ext cx="7322410" cy="923330"/>
          </a:xfrm>
          <a:prstGeom prst="rect">
            <a:avLst/>
          </a:prstGeom>
        </p:spPr>
        <p:txBody>
          <a:bodyPr wrap="square">
            <a:spAutoFit/>
          </a:bodyPr>
          <a:lstStyle/>
          <a:p>
            <a:r>
              <a:rPr lang="en-US">
                <a:solidFill>
                  <a:schemeClr val="bg1"/>
                </a:solidFill>
              </a:rPr>
              <a:t>T</a:t>
            </a:r>
            <a:r>
              <a:rPr lang="vi-VN">
                <a:solidFill>
                  <a:schemeClr val="bg1"/>
                </a:solidFill>
              </a:rPr>
              <a:t>ăng cường phối hợp giữa giáo viên làm tổng phụ trách Đội, phụ trách Sao với giáo viên chủ nhiệm trong tổ chức hoạt động dành cho Sao nhi đồng.</a:t>
            </a:r>
            <a:endParaRPr lang="en-US">
              <a:solidFill>
                <a:schemeClr val="bg1"/>
              </a:solidFill>
            </a:endParaRPr>
          </a:p>
        </p:txBody>
      </p:sp>
      <p:sp>
        <p:nvSpPr>
          <p:cNvPr id="40" name="TextBox 39">
            <a:extLst>
              <a:ext uri="{FF2B5EF4-FFF2-40B4-BE49-F238E27FC236}">
                <a16:creationId xmlns:a16="http://schemas.microsoft.com/office/drawing/2014/main" id="{5484BCC4-954A-4957-99FD-A5F83ABB05EF}"/>
              </a:ext>
            </a:extLst>
          </p:cNvPr>
          <p:cNvSpPr txBox="1"/>
          <p:nvPr/>
        </p:nvSpPr>
        <p:spPr>
          <a:xfrm>
            <a:off x="1771456" y="1526812"/>
            <a:ext cx="548227" cy="830997"/>
          </a:xfrm>
          <a:prstGeom prst="rect">
            <a:avLst/>
          </a:prstGeom>
          <a:noFill/>
        </p:spPr>
        <p:txBody>
          <a:bodyPr wrap="none" lIns="0" tIns="0" rIns="0" bIns="0" rtlCol="0">
            <a:spAutoFit/>
          </a:bodyPr>
          <a:lstStyle/>
          <a:p>
            <a:pPr algn="l"/>
            <a:r>
              <a:rPr lang="en-US" sz="5400">
                <a:solidFill>
                  <a:srgbClr val="FF3D5D"/>
                </a:solidFill>
                <a:latin typeface="#9Slide02 Tieu de rat dai 02" panose="020B0606020202050201" pitchFamily="34" charset="0"/>
              </a:rPr>
              <a:t>01</a:t>
            </a:r>
          </a:p>
        </p:txBody>
      </p:sp>
      <p:sp>
        <p:nvSpPr>
          <p:cNvPr id="41" name="Rectangle 40">
            <a:extLst>
              <a:ext uri="{FF2B5EF4-FFF2-40B4-BE49-F238E27FC236}">
                <a16:creationId xmlns:a16="http://schemas.microsoft.com/office/drawing/2014/main" id="{59E04C07-D24D-416F-BF29-45E6F931D984}"/>
              </a:ext>
            </a:extLst>
          </p:cNvPr>
          <p:cNvSpPr/>
          <p:nvPr/>
        </p:nvSpPr>
        <p:spPr>
          <a:xfrm>
            <a:off x="1661651" y="1421908"/>
            <a:ext cx="758541" cy="338554"/>
          </a:xfrm>
          <a:prstGeom prst="rect">
            <a:avLst/>
          </a:prstGeom>
        </p:spPr>
        <p:txBody>
          <a:bodyPr wrap="none">
            <a:spAutoFit/>
          </a:bodyPr>
          <a:lstStyle/>
          <a:p>
            <a:r>
              <a:rPr lang="en-US" sz="1600">
                <a:solidFill>
                  <a:srgbClr val="FF3D5D"/>
                </a:solidFill>
                <a:latin typeface="#9Slide02 Tieu de rat dai 02" panose="020B0606020202050201" pitchFamily="34" charset="0"/>
                <a:ea typeface="#9Slide03 Roboto Thin" panose="02000000000000000000" pitchFamily="2" charset="0"/>
              </a:rPr>
              <a:t>NỘI DUNG</a:t>
            </a:r>
          </a:p>
        </p:txBody>
      </p:sp>
      <p:sp>
        <p:nvSpPr>
          <p:cNvPr id="42" name="TextBox 41">
            <a:extLst>
              <a:ext uri="{FF2B5EF4-FFF2-40B4-BE49-F238E27FC236}">
                <a16:creationId xmlns:a16="http://schemas.microsoft.com/office/drawing/2014/main" id="{CF858CE2-2601-46AC-9C92-99059D669394}"/>
              </a:ext>
            </a:extLst>
          </p:cNvPr>
          <p:cNvSpPr txBox="1"/>
          <p:nvPr/>
        </p:nvSpPr>
        <p:spPr>
          <a:xfrm>
            <a:off x="1771456" y="2764207"/>
            <a:ext cx="548227" cy="830997"/>
          </a:xfrm>
          <a:prstGeom prst="rect">
            <a:avLst/>
          </a:prstGeom>
          <a:noFill/>
        </p:spPr>
        <p:txBody>
          <a:bodyPr wrap="none" lIns="0" tIns="0" rIns="0" bIns="0" rtlCol="0">
            <a:spAutoFit/>
          </a:bodyPr>
          <a:lstStyle/>
          <a:p>
            <a:pPr algn="l"/>
            <a:r>
              <a:rPr lang="en-US" sz="5400">
                <a:solidFill>
                  <a:srgbClr val="00B050"/>
                </a:solidFill>
                <a:latin typeface="#9Slide02 Tieu de rat dai 02" panose="020B0606020202050201" pitchFamily="34" charset="0"/>
              </a:rPr>
              <a:t>02</a:t>
            </a:r>
          </a:p>
        </p:txBody>
      </p:sp>
      <p:sp>
        <p:nvSpPr>
          <p:cNvPr id="43" name="Rectangle 42">
            <a:extLst>
              <a:ext uri="{FF2B5EF4-FFF2-40B4-BE49-F238E27FC236}">
                <a16:creationId xmlns:a16="http://schemas.microsoft.com/office/drawing/2014/main" id="{8B2B217D-CFFA-447B-B6ED-4D4C17D3563E}"/>
              </a:ext>
            </a:extLst>
          </p:cNvPr>
          <p:cNvSpPr/>
          <p:nvPr/>
        </p:nvSpPr>
        <p:spPr>
          <a:xfrm>
            <a:off x="1661651" y="2659303"/>
            <a:ext cx="758541" cy="338554"/>
          </a:xfrm>
          <a:prstGeom prst="rect">
            <a:avLst/>
          </a:prstGeom>
        </p:spPr>
        <p:txBody>
          <a:bodyPr wrap="none">
            <a:spAutoFit/>
          </a:bodyPr>
          <a:lstStyle/>
          <a:p>
            <a:r>
              <a:rPr lang="en-US" sz="1600">
                <a:solidFill>
                  <a:srgbClr val="00B050"/>
                </a:solidFill>
                <a:latin typeface="#9Slide02 Tieu de rat dai 02" panose="020B0606020202050201" pitchFamily="34" charset="0"/>
                <a:ea typeface="#9Slide03 Roboto Thin" panose="02000000000000000000" pitchFamily="2" charset="0"/>
              </a:rPr>
              <a:t>NỘI DUNG</a:t>
            </a:r>
          </a:p>
        </p:txBody>
      </p:sp>
      <p:sp>
        <p:nvSpPr>
          <p:cNvPr id="44" name="TextBox 43">
            <a:extLst>
              <a:ext uri="{FF2B5EF4-FFF2-40B4-BE49-F238E27FC236}">
                <a16:creationId xmlns:a16="http://schemas.microsoft.com/office/drawing/2014/main" id="{7A983672-2CA4-4E5D-96BC-3E298FEA056C}"/>
              </a:ext>
            </a:extLst>
          </p:cNvPr>
          <p:cNvSpPr txBox="1"/>
          <p:nvPr/>
        </p:nvSpPr>
        <p:spPr>
          <a:xfrm>
            <a:off x="1771456" y="4026329"/>
            <a:ext cx="548227" cy="830997"/>
          </a:xfrm>
          <a:prstGeom prst="rect">
            <a:avLst/>
          </a:prstGeom>
          <a:noFill/>
        </p:spPr>
        <p:txBody>
          <a:bodyPr wrap="none" lIns="0" tIns="0" rIns="0" bIns="0" rtlCol="0">
            <a:spAutoFit/>
          </a:bodyPr>
          <a:lstStyle/>
          <a:p>
            <a:pPr algn="l"/>
            <a:r>
              <a:rPr lang="en-US" sz="5400">
                <a:solidFill>
                  <a:srgbClr val="B6232D"/>
                </a:solidFill>
                <a:latin typeface="#9Slide02 Tieu de rat dai 02" panose="020B0606020202050201" pitchFamily="34" charset="0"/>
              </a:rPr>
              <a:t>03</a:t>
            </a:r>
          </a:p>
        </p:txBody>
      </p:sp>
      <p:sp>
        <p:nvSpPr>
          <p:cNvPr id="45" name="Rectangle 44">
            <a:extLst>
              <a:ext uri="{FF2B5EF4-FFF2-40B4-BE49-F238E27FC236}">
                <a16:creationId xmlns:a16="http://schemas.microsoft.com/office/drawing/2014/main" id="{CF71CFB3-4C05-4246-9E7F-0E2F3279F1EA}"/>
              </a:ext>
            </a:extLst>
          </p:cNvPr>
          <p:cNvSpPr/>
          <p:nvPr/>
        </p:nvSpPr>
        <p:spPr>
          <a:xfrm>
            <a:off x="1661651" y="3921425"/>
            <a:ext cx="758541" cy="338554"/>
          </a:xfrm>
          <a:prstGeom prst="rect">
            <a:avLst/>
          </a:prstGeom>
        </p:spPr>
        <p:txBody>
          <a:bodyPr wrap="none">
            <a:spAutoFit/>
          </a:bodyPr>
          <a:lstStyle/>
          <a:p>
            <a:r>
              <a:rPr lang="en-US" sz="1600">
                <a:solidFill>
                  <a:srgbClr val="B6232D"/>
                </a:solidFill>
                <a:latin typeface="#9Slide02 Tieu de rat dai 02" panose="020B0606020202050201" pitchFamily="34" charset="0"/>
                <a:ea typeface="#9Slide03 Roboto Thin" panose="02000000000000000000" pitchFamily="2" charset="0"/>
              </a:rPr>
              <a:t>NỘI DUNG</a:t>
            </a:r>
          </a:p>
        </p:txBody>
      </p:sp>
      <p:sp>
        <p:nvSpPr>
          <p:cNvPr id="46" name="TextBox 45">
            <a:extLst>
              <a:ext uri="{FF2B5EF4-FFF2-40B4-BE49-F238E27FC236}">
                <a16:creationId xmlns:a16="http://schemas.microsoft.com/office/drawing/2014/main" id="{ECA1FE2D-0C61-4924-ABD7-31BAC002F7D4}"/>
              </a:ext>
            </a:extLst>
          </p:cNvPr>
          <p:cNvSpPr txBox="1"/>
          <p:nvPr/>
        </p:nvSpPr>
        <p:spPr>
          <a:xfrm>
            <a:off x="1771456" y="5330163"/>
            <a:ext cx="548227" cy="830997"/>
          </a:xfrm>
          <a:prstGeom prst="rect">
            <a:avLst/>
          </a:prstGeom>
          <a:noFill/>
        </p:spPr>
        <p:txBody>
          <a:bodyPr wrap="none" lIns="0" tIns="0" rIns="0" bIns="0" rtlCol="0">
            <a:spAutoFit/>
          </a:bodyPr>
          <a:lstStyle/>
          <a:p>
            <a:pPr algn="l"/>
            <a:r>
              <a:rPr lang="en-US" sz="5400">
                <a:solidFill>
                  <a:srgbClr val="F89617"/>
                </a:solidFill>
                <a:latin typeface="#9Slide02 Tieu de rat dai 02" panose="020B0606020202050201" pitchFamily="34" charset="0"/>
              </a:rPr>
              <a:t>04</a:t>
            </a:r>
          </a:p>
        </p:txBody>
      </p:sp>
      <p:sp>
        <p:nvSpPr>
          <p:cNvPr id="47" name="Rectangle 46">
            <a:extLst>
              <a:ext uri="{FF2B5EF4-FFF2-40B4-BE49-F238E27FC236}">
                <a16:creationId xmlns:a16="http://schemas.microsoft.com/office/drawing/2014/main" id="{5034B8FC-DCFF-407A-B8AD-7A946DFF4DDF}"/>
              </a:ext>
            </a:extLst>
          </p:cNvPr>
          <p:cNvSpPr/>
          <p:nvPr/>
        </p:nvSpPr>
        <p:spPr>
          <a:xfrm>
            <a:off x="1661651" y="5225259"/>
            <a:ext cx="758541" cy="338554"/>
          </a:xfrm>
          <a:prstGeom prst="rect">
            <a:avLst/>
          </a:prstGeom>
        </p:spPr>
        <p:txBody>
          <a:bodyPr wrap="none">
            <a:spAutoFit/>
          </a:bodyPr>
          <a:lstStyle/>
          <a:p>
            <a:r>
              <a:rPr lang="en-US" sz="1600">
                <a:solidFill>
                  <a:srgbClr val="F89617"/>
                </a:solidFill>
                <a:latin typeface="#9Slide02 Tieu de rat dai 02" panose="020B0606020202050201" pitchFamily="34" charset="0"/>
                <a:ea typeface="#9Slide03 Roboto Thin" panose="02000000000000000000" pitchFamily="2" charset="0"/>
              </a:rPr>
              <a:t>NỘI DUNG</a:t>
            </a:r>
          </a:p>
        </p:txBody>
      </p:sp>
      <p:pic>
        <p:nvPicPr>
          <p:cNvPr id="49" name="Graphic 48" descr="Dancing">
            <a:extLst>
              <a:ext uri="{FF2B5EF4-FFF2-40B4-BE49-F238E27FC236}">
                <a16:creationId xmlns:a16="http://schemas.microsoft.com/office/drawing/2014/main" id="{B51BD563-EF09-4F4F-80B7-3D651E09E4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79187" y="1694880"/>
            <a:ext cx="609918" cy="609918"/>
          </a:xfrm>
          <a:prstGeom prst="rect">
            <a:avLst/>
          </a:prstGeom>
        </p:spPr>
      </p:pic>
      <p:pic>
        <p:nvPicPr>
          <p:cNvPr id="51" name="Graphic 50" descr="Puzzle pieces">
            <a:extLst>
              <a:ext uri="{FF2B5EF4-FFF2-40B4-BE49-F238E27FC236}">
                <a16:creationId xmlns:a16="http://schemas.microsoft.com/office/drawing/2014/main" id="{98D91B39-8D2F-41D4-BA8F-562785FAC0F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879187" y="2965821"/>
            <a:ext cx="609918" cy="609918"/>
          </a:xfrm>
          <a:prstGeom prst="rect">
            <a:avLst/>
          </a:prstGeom>
        </p:spPr>
      </p:pic>
      <p:pic>
        <p:nvPicPr>
          <p:cNvPr id="53" name="Graphic 52" descr="Children">
            <a:extLst>
              <a:ext uri="{FF2B5EF4-FFF2-40B4-BE49-F238E27FC236}">
                <a16:creationId xmlns:a16="http://schemas.microsoft.com/office/drawing/2014/main" id="{737A99E2-9B0A-41DB-BF42-3F15EC63F8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79187" y="4263453"/>
            <a:ext cx="609918" cy="609918"/>
          </a:xfrm>
          <a:prstGeom prst="rect">
            <a:avLst/>
          </a:prstGeom>
        </p:spPr>
      </p:pic>
      <p:pic>
        <p:nvPicPr>
          <p:cNvPr id="55" name="Graphic 54" descr="Classroom">
            <a:extLst>
              <a:ext uri="{FF2B5EF4-FFF2-40B4-BE49-F238E27FC236}">
                <a16:creationId xmlns:a16="http://schemas.microsoft.com/office/drawing/2014/main" id="{86FDBB9A-E696-4001-8DDF-9DB2BEE033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79187" y="5551242"/>
            <a:ext cx="609918" cy="609918"/>
          </a:xfrm>
          <a:prstGeom prst="rect">
            <a:avLst/>
          </a:prstGeom>
        </p:spPr>
      </p:pic>
      <p:sp>
        <p:nvSpPr>
          <p:cNvPr id="56" name="Oval 55">
            <a:extLst>
              <a:ext uri="{FF2B5EF4-FFF2-40B4-BE49-F238E27FC236}">
                <a16:creationId xmlns:a16="http://schemas.microsoft.com/office/drawing/2014/main" id="{A18E7C84-6B2D-4C3A-B74B-06CF52420088}"/>
              </a:ext>
            </a:extLst>
          </p:cNvPr>
          <p:cNvSpPr/>
          <p:nvPr/>
        </p:nvSpPr>
        <p:spPr>
          <a:xfrm>
            <a:off x="2812728" y="1633543"/>
            <a:ext cx="735549" cy="73554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D352EF5-3430-4BE0-83DE-10F894ACDFD9}"/>
              </a:ext>
            </a:extLst>
          </p:cNvPr>
          <p:cNvSpPr/>
          <p:nvPr/>
        </p:nvSpPr>
        <p:spPr>
          <a:xfrm>
            <a:off x="2774163" y="2903467"/>
            <a:ext cx="735549" cy="73554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4479504-E487-496E-85BF-A538D5EC338C}"/>
              </a:ext>
            </a:extLst>
          </p:cNvPr>
          <p:cNvSpPr/>
          <p:nvPr/>
        </p:nvSpPr>
        <p:spPr>
          <a:xfrm>
            <a:off x="2808346" y="4171031"/>
            <a:ext cx="735549" cy="73554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5F13745-93E5-4666-B865-45C8D4DAFB65}"/>
              </a:ext>
            </a:extLst>
          </p:cNvPr>
          <p:cNvSpPr/>
          <p:nvPr/>
        </p:nvSpPr>
        <p:spPr>
          <a:xfrm>
            <a:off x="2816371" y="5493959"/>
            <a:ext cx="735549" cy="73554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3751A74-D82D-4CA0-A4BB-965AC256DA08}"/>
              </a:ext>
            </a:extLst>
          </p:cNvPr>
          <p:cNvSpPr/>
          <p:nvPr/>
        </p:nvSpPr>
        <p:spPr>
          <a:xfrm>
            <a:off x="3867826" y="1722336"/>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BA63791-B0D8-4E14-A3FF-2CBCB30AC3DF}"/>
              </a:ext>
            </a:extLst>
          </p:cNvPr>
          <p:cNvSpPr/>
          <p:nvPr/>
        </p:nvSpPr>
        <p:spPr>
          <a:xfrm>
            <a:off x="3867826" y="3004590"/>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EFACAF1-BADF-4732-9E14-B7D0F0998791}"/>
              </a:ext>
            </a:extLst>
          </p:cNvPr>
          <p:cNvSpPr/>
          <p:nvPr/>
        </p:nvSpPr>
        <p:spPr>
          <a:xfrm>
            <a:off x="3867826" y="4286844"/>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60F7594-2D1B-42F9-A16B-7382C02E0D80}"/>
              </a:ext>
            </a:extLst>
          </p:cNvPr>
          <p:cNvSpPr/>
          <p:nvPr/>
        </p:nvSpPr>
        <p:spPr>
          <a:xfrm>
            <a:off x="3867826" y="5569098"/>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9453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A6461A27-0F4A-4487-B816-A51B30CD941D}"/>
              </a:ext>
            </a:extLst>
          </p:cNvPr>
          <p:cNvSpPr/>
          <p:nvPr/>
        </p:nvSpPr>
        <p:spPr>
          <a:xfrm rot="13524750">
            <a:off x="1735362" y="1527633"/>
            <a:ext cx="724597" cy="72459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0BD7DD9-33DD-42D4-9665-2DB3E97FADEE}"/>
              </a:ext>
            </a:extLst>
          </p:cNvPr>
          <p:cNvSpPr/>
          <p:nvPr/>
        </p:nvSpPr>
        <p:spPr>
          <a:xfrm>
            <a:off x="2097661" y="1502521"/>
            <a:ext cx="8932902" cy="769441"/>
          </a:xfrm>
          <a:prstGeom prst="rect">
            <a:avLst/>
          </a:prstGeom>
          <a:solidFill>
            <a:srgbClr val="FF74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196"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293"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0135063"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18" name="Group 17">
            <a:extLst>
              <a:ext uri="{FF2B5EF4-FFF2-40B4-BE49-F238E27FC236}">
                <a16:creationId xmlns:a16="http://schemas.microsoft.com/office/drawing/2014/main" id="{2B6A8824-FB10-4C55-A359-78D3CB6725C3}"/>
              </a:ext>
            </a:extLst>
          </p:cNvPr>
          <p:cNvGrpSpPr/>
          <p:nvPr/>
        </p:nvGrpSpPr>
        <p:grpSpPr>
          <a:xfrm>
            <a:off x="215880" y="94459"/>
            <a:ext cx="1082348" cy="1082348"/>
            <a:chOff x="228600" y="45905"/>
            <a:chExt cx="2590800" cy="2590800"/>
          </a:xfrm>
        </p:grpSpPr>
        <p:sp>
          <p:nvSpPr>
            <p:cNvPr id="13" name="Teardrop 12">
              <a:extLst>
                <a:ext uri="{FF2B5EF4-FFF2-40B4-BE49-F238E27FC236}">
                  <a16:creationId xmlns:a16="http://schemas.microsoft.com/office/drawing/2014/main" id="{EBC38AB6-C98D-420E-B6C8-ACDAD2E69F8E}"/>
                </a:ext>
              </a:extLst>
            </p:cNvPr>
            <p:cNvSpPr/>
            <p:nvPr/>
          </p:nvSpPr>
          <p:spPr>
            <a:xfrm flipV="1">
              <a:off x="228600" y="45905"/>
              <a:ext cx="2590800" cy="2590800"/>
            </a:xfrm>
            <a:prstGeom prst="teardrop">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9617"/>
                </a:solidFill>
              </a:endParaRPr>
            </a:p>
          </p:txBody>
        </p:sp>
        <p:sp>
          <p:nvSpPr>
            <p:cNvPr id="14" name="Teardrop 13">
              <a:extLst>
                <a:ext uri="{FF2B5EF4-FFF2-40B4-BE49-F238E27FC236}">
                  <a16:creationId xmlns:a16="http://schemas.microsoft.com/office/drawing/2014/main" id="{7FB46ED9-3A72-4CA1-AD7B-239017CF0581}"/>
                </a:ext>
              </a:extLst>
            </p:cNvPr>
            <p:cNvSpPr/>
            <p:nvPr/>
          </p:nvSpPr>
          <p:spPr>
            <a:xfrm flipV="1">
              <a:off x="319808" y="124576"/>
              <a:ext cx="2433457" cy="2433457"/>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124449C-0C6E-4840-AFB8-D286BBE30D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608" y="362563"/>
              <a:ext cx="1812709" cy="1957476"/>
            </a:xfrm>
            <a:prstGeom prst="rect">
              <a:avLst/>
            </a:prstGeom>
          </p:spPr>
        </p:pic>
      </p:grpSp>
      <p:sp>
        <p:nvSpPr>
          <p:cNvPr id="15" name="Rectangle 14">
            <a:extLst>
              <a:ext uri="{FF2B5EF4-FFF2-40B4-BE49-F238E27FC236}">
                <a16:creationId xmlns:a16="http://schemas.microsoft.com/office/drawing/2014/main" id="{A85484D3-DAA0-42A0-9C75-557105C5CC9F}"/>
              </a:ext>
            </a:extLst>
          </p:cNvPr>
          <p:cNvSpPr/>
          <p:nvPr/>
        </p:nvSpPr>
        <p:spPr>
          <a:xfrm>
            <a:off x="1298228" y="504059"/>
            <a:ext cx="2513830" cy="769441"/>
          </a:xfrm>
          <a:prstGeom prst="rect">
            <a:avLst/>
          </a:prstGeom>
        </p:spPr>
        <p:txBody>
          <a:bodyPr wrap="none">
            <a:spAutoFit/>
          </a:bodyPr>
          <a:lstStyle/>
          <a:p>
            <a:r>
              <a:rPr lang="en-US" sz="4400">
                <a:solidFill>
                  <a:srgbClr val="1D6F5A"/>
                </a:solidFill>
                <a:latin typeface="#9Slide03 Roboto Black" panose="02000000000000000000" pitchFamily="2" charset="0"/>
                <a:ea typeface="#9Slide03 Roboto Black" panose="02000000000000000000" pitchFamily="2" charset="0"/>
              </a:rPr>
              <a:t>ĐỘI VIÊN</a:t>
            </a:r>
          </a:p>
        </p:txBody>
      </p:sp>
      <p:sp>
        <p:nvSpPr>
          <p:cNvPr id="16" name="Rectangle 15">
            <a:extLst>
              <a:ext uri="{FF2B5EF4-FFF2-40B4-BE49-F238E27FC236}">
                <a16:creationId xmlns:a16="http://schemas.microsoft.com/office/drawing/2014/main" id="{8C30F32F-3464-49E4-85EC-FD115C7F61F5}"/>
              </a:ext>
            </a:extLst>
          </p:cNvPr>
          <p:cNvSpPr/>
          <p:nvPr/>
        </p:nvSpPr>
        <p:spPr>
          <a:xfrm>
            <a:off x="1221962" y="-27956"/>
            <a:ext cx="1980029" cy="646331"/>
          </a:xfrm>
          <a:prstGeom prst="rect">
            <a:avLst/>
          </a:prstGeom>
        </p:spPr>
        <p:txBody>
          <a:bodyPr wrap="none">
            <a:spAutoFit/>
          </a:bodyPr>
          <a:lstStyle/>
          <a:p>
            <a:r>
              <a:rPr lang="vi-VN" sz="3600" b="1">
                <a:solidFill>
                  <a:srgbClr val="1D6F5A"/>
                </a:solidFill>
                <a:latin typeface="#9Slide03 Roboto Thin" panose="02000000000000000000" pitchFamily="2" charset="0"/>
                <a:ea typeface="#9Slide03 Roboto Thin" panose="02000000000000000000" pitchFamily="2" charset="0"/>
              </a:rPr>
              <a:t>Công tác</a:t>
            </a:r>
            <a:endParaRPr lang="en-US" sz="1600">
              <a:solidFill>
                <a:srgbClr val="1D6F5A"/>
              </a:solidFill>
              <a:latin typeface="#9Slide03 Roboto Thin" panose="02000000000000000000" pitchFamily="2" charset="0"/>
              <a:ea typeface="#9Slide03 Roboto Thin" panose="02000000000000000000" pitchFamily="2" charset="0"/>
            </a:endParaRPr>
          </a:p>
        </p:txBody>
      </p:sp>
      <p:sp>
        <p:nvSpPr>
          <p:cNvPr id="3" name="Rectangle 2">
            <a:extLst>
              <a:ext uri="{FF2B5EF4-FFF2-40B4-BE49-F238E27FC236}">
                <a16:creationId xmlns:a16="http://schemas.microsoft.com/office/drawing/2014/main" id="{1D80956F-160A-42EF-981E-5F7DAF55340A}"/>
              </a:ext>
            </a:extLst>
          </p:cNvPr>
          <p:cNvSpPr/>
          <p:nvPr/>
        </p:nvSpPr>
        <p:spPr>
          <a:xfrm>
            <a:off x="1284051" y="1503574"/>
            <a:ext cx="76200" cy="769441"/>
          </a:xfrm>
          <a:prstGeom prst="rect">
            <a:avLst/>
          </a:prstGeom>
          <a:solidFill>
            <a:srgbClr val="FF7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487"/>
              </a:solidFill>
            </a:endParaRPr>
          </a:p>
        </p:txBody>
      </p:sp>
      <p:sp>
        <p:nvSpPr>
          <p:cNvPr id="64" name="Rectangle 63">
            <a:extLst>
              <a:ext uri="{FF2B5EF4-FFF2-40B4-BE49-F238E27FC236}">
                <a16:creationId xmlns:a16="http://schemas.microsoft.com/office/drawing/2014/main" id="{D19438FD-46CD-497D-A920-086B0E71FB0F}"/>
              </a:ext>
            </a:extLst>
          </p:cNvPr>
          <p:cNvSpPr/>
          <p:nvPr/>
        </p:nvSpPr>
        <p:spPr>
          <a:xfrm>
            <a:off x="1280507" y="2783132"/>
            <a:ext cx="76200" cy="7694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09CCF91-8C0D-44C9-B204-4C453CBB9473}"/>
              </a:ext>
            </a:extLst>
          </p:cNvPr>
          <p:cNvSpPr/>
          <p:nvPr/>
        </p:nvSpPr>
        <p:spPr>
          <a:xfrm>
            <a:off x="1276963" y="4066020"/>
            <a:ext cx="76200" cy="769441"/>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B806753-80DA-4DCC-A67C-F23C95FF3D3B}"/>
              </a:ext>
            </a:extLst>
          </p:cNvPr>
          <p:cNvSpPr/>
          <p:nvPr/>
        </p:nvSpPr>
        <p:spPr>
          <a:xfrm>
            <a:off x="1273419" y="5347243"/>
            <a:ext cx="76200" cy="769441"/>
          </a:xfrm>
          <a:prstGeom prst="rect">
            <a:avLst/>
          </a:pr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A2611E2-C820-41A0-A0B1-1A2E23948915}"/>
              </a:ext>
            </a:extLst>
          </p:cNvPr>
          <p:cNvSpPr txBox="1"/>
          <p:nvPr/>
        </p:nvSpPr>
        <p:spPr>
          <a:xfrm>
            <a:off x="1459424" y="1514592"/>
            <a:ext cx="548227" cy="830997"/>
          </a:xfrm>
          <a:prstGeom prst="rect">
            <a:avLst/>
          </a:prstGeom>
          <a:noFill/>
        </p:spPr>
        <p:txBody>
          <a:bodyPr wrap="none" lIns="0" tIns="0" rIns="0" bIns="0" rtlCol="0">
            <a:spAutoFit/>
          </a:bodyPr>
          <a:lstStyle/>
          <a:p>
            <a:pPr algn="l"/>
            <a:r>
              <a:rPr lang="en-US" sz="5400">
                <a:solidFill>
                  <a:srgbClr val="FF7487"/>
                </a:solidFill>
                <a:latin typeface="#9Slide02 Tieu de rat dai 02" panose="020B0606020202050201" pitchFamily="34" charset="0"/>
              </a:rPr>
              <a:t>01</a:t>
            </a:r>
          </a:p>
        </p:txBody>
      </p:sp>
      <p:sp>
        <p:nvSpPr>
          <p:cNvPr id="68" name="Rectangle 67">
            <a:extLst>
              <a:ext uri="{FF2B5EF4-FFF2-40B4-BE49-F238E27FC236}">
                <a16:creationId xmlns:a16="http://schemas.microsoft.com/office/drawing/2014/main" id="{EB3C87BF-A35F-495D-85C5-C37C02B74823}"/>
              </a:ext>
            </a:extLst>
          </p:cNvPr>
          <p:cNvSpPr/>
          <p:nvPr/>
        </p:nvSpPr>
        <p:spPr>
          <a:xfrm>
            <a:off x="1349619" y="1409688"/>
            <a:ext cx="758541" cy="338554"/>
          </a:xfrm>
          <a:prstGeom prst="rect">
            <a:avLst/>
          </a:prstGeom>
          <a:noFill/>
        </p:spPr>
        <p:txBody>
          <a:bodyPr wrap="none">
            <a:spAutoFit/>
          </a:bodyPr>
          <a:lstStyle/>
          <a:p>
            <a:r>
              <a:rPr lang="en-US" sz="1600">
                <a:solidFill>
                  <a:srgbClr val="FF7487"/>
                </a:solidFill>
                <a:latin typeface="#9Slide02 Tieu de rat dai 02" panose="020B0606020202050201" pitchFamily="34" charset="0"/>
                <a:ea typeface="#9Slide03 Roboto Thin" panose="02000000000000000000" pitchFamily="2" charset="0"/>
              </a:rPr>
              <a:t>NỘI DUNG</a:t>
            </a:r>
          </a:p>
        </p:txBody>
      </p:sp>
      <p:sp>
        <p:nvSpPr>
          <p:cNvPr id="69" name="Right Triangle 68">
            <a:extLst>
              <a:ext uri="{FF2B5EF4-FFF2-40B4-BE49-F238E27FC236}">
                <a16:creationId xmlns:a16="http://schemas.microsoft.com/office/drawing/2014/main" id="{EC34F879-3290-4259-BC7C-156F26F601BB}"/>
              </a:ext>
            </a:extLst>
          </p:cNvPr>
          <p:cNvSpPr/>
          <p:nvPr/>
        </p:nvSpPr>
        <p:spPr>
          <a:xfrm rot="13524750">
            <a:off x="1735362" y="2805554"/>
            <a:ext cx="724597" cy="72459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526ACC7A-4D23-4B08-AC79-429C4A72F49E}"/>
              </a:ext>
            </a:extLst>
          </p:cNvPr>
          <p:cNvSpPr/>
          <p:nvPr/>
        </p:nvSpPr>
        <p:spPr>
          <a:xfrm rot="13524750">
            <a:off x="1745861" y="4088855"/>
            <a:ext cx="724597" cy="72459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Triangle 70">
            <a:extLst>
              <a:ext uri="{FF2B5EF4-FFF2-40B4-BE49-F238E27FC236}">
                <a16:creationId xmlns:a16="http://schemas.microsoft.com/office/drawing/2014/main" id="{D51C684F-3B30-46D2-B5EA-20498AED11EC}"/>
              </a:ext>
            </a:extLst>
          </p:cNvPr>
          <p:cNvSpPr/>
          <p:nvPr/>
        </p:nvSpPr>
        <p:spPr>
          <a:xfrm rot="13524750">
            <a:off x="1756360" y="5372156"/>
            <a:ext cx="724597" cy="72459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BD1C8A1-0386-4C25-A76A-901A04C30C4B}"/>
              </a:ext>
            </a:extLst>
          </p:cNvPr>
          <p:cNvSpPr/>
          <p:nvPr/>
        </p:nvSpPr>
        <p:spPr>
          <a:xfrm>
            <a:off x="3079095" y="1555430"/>
            <a:ext cx="7951467" cy="646331"/>
          </a:xfrm>
          <a:prstGeom prst="rect">
            <a:avLst/>
          </a:prstGeom>
        </p:spPr>
        <p:txBody>
          <a:bodyPr wrap="square">
            <a:spAutoFit/>
          </a:bodyPr>
          <a:lstStyle/>
          <a:p>
            <a:r>
              <a:rPr lang="vi-VN">
                <a:solidFill>
                  <a:schemeClr val="bg1"/>
                </a:solidFill>
              </a:rPr>
              <a:t>Tiếp tục triển khai thực hiện Chương trình Rèn luyện đội viên giai đoạn 2018-2022 phù hợp với tình hình thực tiễn của Liên đội. </a:t>
            </a:r>
            <a:endParaRPr lang="en-US">
              <a:solidFill>
                <a:schemeClr val="bg1"/>
              </a:solidFill>
            </a:endParaRPr>
          </a:p>
        </p:txBody>
      </p:sp>
      <p:sp>
        <p:nvSpPr>
          <p:cNvPr id="74" name="TextBox 73">
            <a:extLst>
              <a:ext uri="{FF2B5EF4-FFF2-40B4-BE49-F238E27FC236}">
                <a16:creationId xmlns:a16="http://schemas.microsoft.com/office/drawing/2014/main" id="{C3B32C6C-F612-49BA-9563-D8CEA9FA6D75}"/>
              </a:ext>
            </a:extLst>
          </p:cNvPr>
          <p:cNvSpPr txBox="1"/>
          <p:nvPr/>
        </p:nvSpPr>
        <p:spPr>
          <a:xfrm>
            <a:off x="1466512" y="2817367"/>
            <a:ext cx="548227" cy="830997"/>
          </a:xfrm>
          <a:prstGeom prst="rect">
            <a:avLst/>
          </a:prstGeom>
          <a:noFill/>
        </p:spPr>
        <p:txBody>
          <a:bodyPr wrap="none" lIns="0" tIns="0" rIns="0" bIns="0" rtlCol="0">
            <a:spAutoFit/>
          </a:bodyPr>
          <a:lstStyle/>
          <a:p>
            <a:pPr algn="l"/>
            <a:r>
              <a:rPr lang="en-US" sz="5400">
                <a:solidFill>
                  <a:srgbClr val="00B050"/>
                </a:solidFill>
                <a:latin typeface="#9Slide02 Tieu de rat dai 02" panose="020B0606020202050201" pitchFamily="34" charset="0"/>
              </a:rPr>
              <a:t>02</a:t>
            </a:r>
          </a:p>
        </p:txBody>
      </p:sp>
      <p:sp>
        <p:nvSpPr>
          <p:cNvPr id="75" name="Rectangle 74">
            <a:extLst>
              <a:ext uri="{FF2B5EF4-FFF2-40B4-BE49-F238E27FC236}">
                <a16:creationId xmlns:a16="http://schemas.microsoft.com/office/drawing/2014/main" id="{7BF03912-9FBE-45C6-858B-16B1540E30D3}"/>
              </a:ext>
            </a:extLst>
          </p:cNvPr>
          <p:cNvSpPr/>
          <p:nvPr/>
        </p:nvSpPr>
        <p:spPr>
          <a:xfrm>
            <a:off x="1356707" y="2712463"/>
            <a:ext cx="758541" cy="338554"/>
          </a:xfrm>
          <a:prstGeom prst="rect">
            <a:avLst/>
          </a:prstGeom>
        </p:spPr>
        <p:txBody>
          <a:bodyPr wrap="none">
            <a:spAutoFit/>
          </a:bodyPr>
          <a:lstStyle/>
          <a:p>
            <a:r>
              <a:rPr lang="en-US" sz="1600">
                <a:solidFill>
                  <a:srgbClr val="00B050"/>
                </a:solidFill>
                <a:latin typeface="#9Slide02 Tieu de rat dai 02" panose="020B0606020202050201" pitchFamily="34" charset="0"/>
                <a:ea typeface="#9Slide03 Roboto Thin" panose="02000000000000000000" pitchFamily="2" charset="0"/>
              </a:rPr>
              <a:t>NỘI DUNG</a:t>
            </a:r>
          </a:p>
        </p:txBody>
      </p:sp>
      <p:sp>
        <p:nvSpPr>
          <p:cNvPr id="76" name="TextBox 75">
            <a:extLst>
              <a:ext uri="{FF2B5EF4-FFF2-40B4-BE49-F238E27FC236}">
                <a16:creationId xmlns:a16="http://schemas.microsoft.com/office/drawing/2014/main" id="{9FB234B4-F9C7-43D2-A3E1-62176C306A7D}"/>
              </a:ext>
            </a:extLst>
          </p:cNvPr>
          <p:cNvSpPr txBox="1"/>
          <p:nvPr/>
        </p:nvSpPr>
        <p:spPr>
          <a:xfrm>
            <a:off x="1466512" y="4079489"/>
            <a:ext cx="548227" cy="830997"/>
          </a:xfrm>
          <a:prstGeom prst="rect">
            <a:avLst/>
          </a:prstGeom>
          <a:noFill/>
        </p:spPr>
        <p:txBody>
          <a:bodyPr wrap="none" lIns="0" tIns="0" rIns="0" bIns="0" rtlCol="0">
            <a:spAutoFit/>
          </a:bodyPr>
          <a:lstStyle/>
          <a:p>
            <a:pPr algn="l"/>
            <a:r>
              <a:rPr lang="en-US" sz="5400">
                <a:solidFill>
                  <a:srgbClr val="B6232D"/>
                </a:solidFill>
                <a:latin typeface="#9Slide02 Tieu de rat dai 02" panose="020B0606020202050201" pitchFamily="34" charset="0"/>
              </a:rPr>
              <a:t>03</a:t>
            </a:r>
          </a:p>
        </p:txBody>
      </p:sp>
      <p:sp>
        <p:nvSpPr>
          <p:cNvPr id="77" name="Rectangle 76">
            <a:extLst>
              <a:ext uri="{FF2B5EF4-FFF2-40B4-BE49-F238E27FC236}">
                <a16:creationId xmlns:a16="http://schemas.microsoft.com/office/drawing/2014/main" id="{2803597F-5462-4C44-8623-93364E3F553A}"/>
              </a:ext>
            </a:extLst>
          </p:cNvPr>
          <p:cNvSpPr/>
          <p:nvPr/>
        </p:nvSpPr>
        <p:spPr>
          <a:xfrm>
            <a:off x="1356707" y="3974585"/>
            <a:ext cx="758541" cy="338554"/>
          </a:xfrm>
          <a:prstGeom prst="rect">
            <a:avLst/>
          </a:prstGeom>
        </p:spPr>
        <p:txBody>
          <a:bodyPr wrap="none">
            <a:spAutoFit/>
          </a:bodyPr>
          <a:lstStyle/>
          <a:p>
            <a:r>
              <a:rPr lang="en-US" sz="1600">
                <a:solidFill>
                  <a:srgbClr val="B6232D"/>
                </a:solidFill>
                <a:latin typeface="#9Slide02 Tieu de rat dai 02" panose="020B0606020202050201" pitchFamily="34" charset="0"/>
                <a:ea typeface="#9Slide03 Roboto Thin" panose="02000000000000000000" pitchFamily="2" charset="0"/>
              </a:rPr>
              <a:t>NỘI DUNG</a:t>
            </a:r>
          </a:p>
        </p:txBody>
      </p:sp>
      <p:sp>
        <p:nvSpPr>
          <p:cNvPr id="78" name="TextBox 77">
            <a:extLst>
              <a:ext uri="{FF2B5EF4-FFF2-40B4-BE49-F238E27FC236}">
                <a16:creationId xmlns:a16="http://schemas.microsoft.com/office/drawing/2014/main" id="{BFEBD664-88FC-44A3-B359-01F43C79DC61}"/>
              </a:ext>
            </a:extLst>
          </p:cNvPr>
          <p:cNvSpPr txBox="1"/>
          <p:nvPr/>
        </p:nvSpPr>
        <p:spPr>
          <a:xfrm>
            <a:off x="1466512" y="5383323"/>
            <a:ext cx="548227" cy="830997"/>
          </a:xfrm>
          <a:prstGeom prst="rect">
            <a:avLst/>
          </a:prstGeom>
          <a:noFill/>
        </p:spPr>
        <p:txBody>
          <a:bodyPr wrap="none" lIns="0" tIns="0" rIns="0" bIns="0" rtlCol="0">
            <a:spAutoFit/>
          </a:bodyPr>
          <a:lstStyle/>
          <a:p>
            <a:pPr algn="l"/>
            <a:r>
              <a:rPr lang="en-US" sz="5400">
                <a:solidFill>
                  <a:srgbClr val="F89617"/>
                </a:solidFill>
                <a:latin typeface="#9Slide02 Tieu de rat dai 02" panose="020B0606020202050201" pitchFamily="34" charset="0"/>
              </a:rPr>
              <a:t>04</a:t>
            </a:r>
          </a:p>
        </p:txBody>
      </p:sp>
      <p:sp>
        <p:nvSpPr>
          <p:cNvPr id="79" name="Rectangle 78">
            <a:extLst>
              <a:ext uri="{FF2B5EF4-FFF2-40B4-BE49-F238E27FC236}">
                <a16:creationId xmlns:a16="http://schemas.microsoft.com/office/drawing/2014/main" id="{1FE69F90-7652-4E68-93AA-8EB764765B3E}"/>
              </a:ext>
            </a:extLst>
          </p:cNvPr>
          <p:cNvSpPr/>
          <p:nvPr/>
        </p:nvSpPr>
        <p:spPr>
          <a:xfrm>
            <a:off x="1356707" y="5278419"/>
            <a:ext cx="758541" cy="338554"/>
          </a:xfrm>
          <a:prstGeom prst="rect">
            <a:avLst/>
          </a:prstGeom>
        </p:spPr>
        <p:txBody>
          <a:bodyPr wrap="none">
            <a:spAutoFit/>
          </a:bodyPr>
          <a:lstStyle/>
          <a:p>
            <a:r>
              <a:rPr lang="en-US" sz="1600">
                <a:solidFill>
                  <a:srgbClr val="F89617"/>
                </a:solidFill>
                <a:latin typeface="#9Slide02 Tieu de rat dai 02" panose="020B0606020202050201" pitchFamily="34" charset="0"/>
                <a:ea typeface="#9Slide03 Roboto Thin" panose="02000000000000000000" pitchFamily="2" charset="0"/>
              </a:rPr>
              <a:t>NỘI DUNG</a:t>
            </a:r>
          </a:p>
        </p:txBody>
      </p:sp>
      <p:sp>
        <p:nvSpPr>
          <p:cNvPr id="80" name="Rectangle 79">
            <a:extLst>
              <a:ext uri="{FF2B5EF4-FFF2-40B4-BE49-F238E27FC236}">
                <a16:creationId xmlns:a16="http://schemas.microsoft.com/office/drawing/2014/main" id="{468600DD-A834-4291-A71B-272EE9B3BC59}"/>
              </a:ext>
            </a:extLst>
          </p:cNvPr>
          <p:cNvSpPr/>
          <p:nvPr/>
        </p:nvSpPr>
        <p:spPr>
          <a:xfrm>
            <a:off x="2097661" y="2778443"/>
            <a:ext cx="8932902" cy="76944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0E9B087-92B4-4F47-9A2B-A5D4779E34BF}"/>
              </a:ext>
            </a:extLst>
          </p:cNvPr>
          <p:cNvSpPr/>
          <p:nvPr/>
        </p:nvSpPr>
        <p:spPr>
          <a:xfrm>
            <a:off x="2108160" y="4070769"/>
            <a:ext cx="8930740" cy="769441"/>
          </a:xfrm>
          <a:prstGeom prst="rect">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8F631A8-B1E7-46E8-BEF0-68C5702AE9E1}"/>
              </a:ext>
            </a:extLst>
          </p:cNvPr>
          <p:cNvSpPr/>
          <p:nvPr/>
        </p:nvSpPr>
        <p:spPr>
          <a:xfrm>
            <a:off x="2122336" y="5347243"/>
            <a:ext cx="8916563" cy="769441"/>
          </a:xfrm>
          <a:prstGeom prst="rect">
            <a:avLst/>
          </a:prstGeom>
          <a:solidFill>
            <a:srgbClr val="F896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639C49-A75B-4D80-8596-E9A01C30C022}"/>
              </a:ext>
            </a:extLst>
          </p:cNvPr>
          <p:cNvSpPr/>
          <p:nvPr/>
        </p:nvSpPr>
        <p:spPr>
          <a:xfrm>
            <a:off x="3079095" y="2831904"/>
            <a:ext cx="7959804" cy="646331"/>
          </a:xfrm>
          <a:prstGeom prst="rect">
            <a:avLst/>
          </a:prstGeom>
        </p:spPr>
        <p:txBody>
          <a:bodyPr wrap="square">
            <a:spAutoFit/>
          </a:bodyPr>
          <a:lstStyle/>
          <a:p>
            <a:r>
              <a:rPr lang="vi-VN">
                <a:solidFill>
                  <a:schemeClr val="bg1"/>
                </a:solidFill>
              </a:rPr>
              <a:t>Chủ động tham mưu lồng ghép, tích hợp việc triển khai Chương trình </a:t>
            </a:r>
            <a:r>
              <a:rPr lang="en-US">
                <a:solidFill>
                  <a:schemeClr val="bg1"/>
                </a:solidFill>
              </a:rPr>
              <a:t>RLĐV</a:t>
            </a:r>
            <a:r>
              <a:rPr lang="vi-VN">
                <a:solidFill>
                  <a:schemeClr val="bg1"/>
                </a:solidFill>
              </a:rPr>
              <a:t> với việc triển khai các hoạt động ngoài giờ lên lớp trong nhà trường.</a:t>
            </a:r>
            <a:endParaRPr lang="en-US">
              <a:solidFill>
                <a:schemeClr val="bg1"/>
              </a:solidFill>
            </a:endParaRPr>
          </a:p>
        </p:txBody>
      </p:sp>
      <p:sp>
        <p:nvSpPr>
          <p:cNvPr id="35" name="Rectangle 34">
            <a:extLst>
              <a:ext uri="{FF2B5EF4-FFF2-40B4-BE49-F238E27FC236}">
                <a16:creationId xmlns:a16="http://schemas.microsoft.com/office/drawing/2014/main" id="{109C17DD-795B-4061-ABA6-C66BDD3724E1}"/>
              </a:ext>
            </a:extLst>
          </p:cNvPr>
          <p:cNvSpPr/>
          <p:nvPr/>
        </p:nvSpPr>
        <p:spPr>
          <a:xfrm>
            <a:off x="3070106" y="4266074"/>
            <a:ext cx="6516201" cy="369332"/>
          </a:xfrm>
          <a:prstGeom prst="rect">
            <a:avLst/>
          </a:prstGeom>
        </p:spPr>
        <p:txBody>
          <a:bodyPr wrap="square">
            <a:spAutoFit/>
          </a:bodyPr>
          <a:lstStyle/>
          <a:p>
            <a:r>
              <a:rPr lang="vi-VN">
                <a:solidFill>
                  <a:schemeClr val="bg1"/>
                </a:solidFill>
              </a:rPr>
              <a:t>Đảm bảo thực hiện đúng quy trình bồi dưỡng, kết nạp đội viên; </a:t>
            </a:r>
            <a:endParaRPr lang="en-US">
              <a:solidFill>
                <a:schemeClr val="bg1"/>
              </a:solidFill>
            </a:endParaRPr>
          </a:p>
        </p:txBody>
      </p:sp>
      <p:sp>
        <p:nvSpPr>
          <p:cNvPr id="48" name="Rectangle 47">
            <a:extLst>
              <a:ext uri="{FF2B5EF4-FFF2-40B4-BE49-F238E27FC236}">
                <a16:creationId xmlns:a16="http://schemas.microsoft.com/office/drawing/2014/main" id="{5FB24E7C-B264-428B-82F9-0C85AB6AED40}"/>
              </a:ext>
            </a:extLst>
          </p:cNvPr>
          <p:cNvSpPr/>
          <p:nvPr/>
        </p:nvSpPr>
        <p:spPr>
          <a:xfrm>
            <a:off x="3093953" y="5408797"/>
            <a:ext cx="6507212" cy="646331"/>
          </a:xfrm>
          <a:prstGeom prst="rect">
            <a:avLst/>
          </a:prstGeom>
        </p:spPr>
        <p:txBody>
          <a:bodyPr wrap="square">
            <a:spAutoFit/>
          </a:bodyPr>
          <a:lstStyle/>
          <a:p>
            <a:r>
              <a:rPr lang="vi-VN">
                <a:solidFill>
                  <a:schemeClr val="bg1"/>
                </a:solidFill>
              </a:rPr>
              <a:t>Quản lý đội viên theo đúng quy định của Điều lệ và hướng dẫn thực hiện điều lệ Đội </a:t>
            </a:r>
            <a:endParaRPr lang="en-US">
              <a:solidFill>
                <a:schemeClr val="bg1"/>
              </a:solidFill>
            </a:endParaRPr>
          </a:p>
        </p:txBody>
      </p:sp>
      <p:pic>
        <p:nvPicPr>
          <p:cNvPr id="52" name="Graphic 51" descr="Books on shelf">
            <a:extLst>
              <a:ext uri="{FF2B5EF4-FFF2-40B4-BE49-F238E27FC236}">
                <a16:creationId xmlns:a16="http://schemas.microsoft.com/office/drawing/2014/main" id="{F18F20A2-0808-4F15-9B3C-64C48E2719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79149" y="1602601"/>
            <a:ext cx="551988" cy="551988"/>
          </a:xfrm>
          <a:prstGeom prst="rect">
            <a:avLst/>
          </a:prstGeom>
        </p:spPr>
      </p:pic>
      <p:pic>
        <p:nvPicPr>
          <p:cNvPr id="83" name="Graphic 82" descr="Connections">
            <a:extLst>
              <a:ext uri="{FF2B5EF4-FFF2-40B4-BE49-F238E27FC236}">
                <a16:creationId xmlns:a16="http://schemas.microsoft.com/office/drawing/2014/main" id="{0772C203-996B-46AC-A9DD-27813EE679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79149" y="2887169"/>
            <a:ext cx="551988" cy="551988"/>
          </a:xfrm>
          <a:prstGeom prst="rect">
            <a:avLst/>
          </a:prstGeom>
        </p:spPr>
      </p:pic>
      <p:pic>
        <p:nvPicPr>
          <p:cNvPr id="85" name="Graphic 84" descr="Diploma">
            <a:extLst>
              <a:ext uri="{FF2B5EF4-FFF2-40B4-BE49-F238E27FC236}">
                <a16:creationId xmlns:a16="http://schemas.microsoft.com/office/drawing/2014/main" id="{C1F2A09C-8BF4-47E5-808F-E4BE23C36F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79149" y="4174746"/>
            <a:ext cx="551988" cy="551988"/>
          </a:xfrm>
          <a:prstGeom prst="rect">
            <a:avLst/>
          </a:prstGeom>
        </p:spPr>
      </p:pic>
      <p:pic>
        <p:nvPicPr>
          <p:cNvPr id="87" name="Graphic 86" descr="Checklist RTL">
            <a:extLst>
              <a:ext uri="{FF2B5EF4-FFF2-40B4-BE49-F238E27FC236}">
                <a16:creationId xmlns:a16="http://schemas.microsoft.com/office/drawing/2014/main" id="{CC7FD518-08DF-4157-A125-E1F05CC8C7B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82941" y="5477033"/>
            <a:ext cx="551988" cy="551988"/>
          </a:xfrm>
          <a:prstGeom prst="rect">
            <a:avLst/>
          </a:prstGeom>
        </p:spPr>
      </p:pic>
      <p:sp>
        <p:nvSpPr>
          <p:cNvPr id="88" name="Rectangle 87">
            <a:extLst>
              <a:ext uri="{FF2B5EF4-FFF2-40B4-BE49-F238E27FC236}">
                <a16:creationId xmlns:a16="http://schemas.microsoft.com/office/drawing/2014/main" id="{9E1AD738-2DFE-46E1-B055-DC5BF595A85E}"/>
              </a:ext>
            </a:extLst>
          </p:cNvPr>
          <p:cNvSpPr/>
          <p:nvPr/>
        </p:nvSpPr>
        <p:spPr>
          <a:xfrm>
            <a:off x="2975182" y="1574280"/>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C1146CB-A0A4-4422-9B75-B2CB641C18CA}"/>
              </a:ext>
            </a:extLst>
          </p:cNvPr>
          <p:cNvSpPr/>
          <p:nvPr/>
        </p:nvSpPr>
        <p:spPr>
          <a:xfrm>
            <a:off x="2975182" y="2847483"/>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0CBA78F-A69C-4DA7-B3EA-7ABC9A9E6D83}"/>
              </a:ext>
            </a:extLst>
          </p:cNvPr>
          <p:cNvSpPr/>
          <p:nvPr/>
        </p:nvSpPr>
        <p:spPr>
          <a:xfrm>
            <a:off x="2980858" y="4168291"/>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4BB3FDB-8F2E-4E0A-97FB-4F766C734B8F}"/>
              </a:ext>
            </a:extLst>
          </p:cNvPr>
          <p:cNvSpPr/>
          <p:nvPr/>
        </p:nvSpPr>
        <p:spPr>
          <a:xfrm>
            <a:off x="2975182" y="5446498"/>
            <a:ext cx="45719" cy="6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7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196"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293"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0135063"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18" name="Group 17">
            <a:extLst>
              <a:ext uri="{FF2B5EF4-FFF2-40B4-BE49-F238E27FC236}">
                <a16:creationId xmlns:a16="http://schemas.microsoft.com/office/drawing/2014/main" id="{2B6A8824-FB10-4C55-A359-78D3CB6725C3}"/>
              </a:ext>
            </a:extLst>
          </p:cNvPr>
          <p:cNvGrpSpPr/>
          <p:nvPr/>
        </p:nvGrpSpPr>
        <p:grpSpPr>
          <a:xfrm>
            <a:off x="215880" y="94459"/>
            <a:ext cx="1082348" cy="1082348"/>
            <a:chOff x="228600" y="45905"/>
            <a:chExt cx="2590800" cy="2590800"/>
          </a:xfrm>
        </p:grpSpPr>
        <p:sp>
          <p:nvSpPr>
            <p:cNvPr id="13" name="Teardrop 12">
              <a:extLst>
                <a:ext uri="{FF2B5EF4-FFF2-40B4-BE49-F238E27FC236}">
                  <a16:creationId xmlns:a16="http://schemas.microsoft.com/office/drawing/2014/main" id="{EBC38AB6-C98D-420E-B6C8-ACDAD2E69F8E}"/>
                </a:ext>
              </a:extLst>
            </p:cNvPr>
            <p:cNvSpPr/>
            <p:nvPr/>
          </p:nvSpPr>
          <p:spPr>
            <a:xfrm flipV="1">
              <a:off x="228600" y="45905"/>
              <a:ext cx="2590800" cy="2590800"/>
            </a:xfrm>
            <a:prstGeom prst="teardrop">
              <a:avLst/>
            </a:prstGeom>
            <a:solidFill>
              <a:srgbClr val="FF74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9617"/>
                </a:solidFill>
              </a:endParaRPr>
            </a:p>
          </p:txBody>
        </p:sp>
        <p:sp>
          <p:nvSpPr>
            <p:cNvPr id="14" name="Teardrop 13">
              <a:extLst>
                <a:ext uri="{FF2B5EF4-FFF2-40B4-BE49-F238E27FC236}">
                  <a16:creationId xmlns:a16="http://schemas.microsoft.com/office/drawing/2014/main" id="{7FB46ED9-3A72-4CA1-AD7B-239017CF0581}"/>
                </a:ext>
              </a:extLst>
            </p:cNvPr>
            <p:cNvSpPr/>
            <p:nvPr/>
          </p:nvSpPr>
          <p:spPr>
            <a:xfrm flipV="1">
              <a:off x="319808" y="124576"/>
              <a:ext cx="2433457" cy="2433457"/>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124449C-0C6E-4840-AFB8-D286BBE30D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608" y="362563"/>
              <a:ext cx="1812709" cy="1957476"/>
            </a:xfrm>
            <a:prstGeom prst="rect">
              <a:avLst/>
            </a:prstGeom>
          </p:spPr>
        </p:pic>
      </p:grpSp>
      <p:sp>
        <p:nvSpPr>
          <p:cNvPr id="15" name="Rectangle 14">
            <a:extLst>
              <a:ext uri="{FF2B5EF4-FFF2-40B4-BE49-F238E27FC236}">
                <a16:creationId xmlns:a16="http://schemas.microsoft.com/office/drawing/2014/main" id="{A85484D3-DAA0-42A0-9C75-557105C5CC9F}"/>
              </a:ext>
            </a:extLst>
          </p:cNvPr>
          <p:cNvSpPr/>
          <p:nvPr/>
        </p:nvSpPr>
        <p:spPr>
          <a:xfrm>
            <a:off x="1298228" y="504059"/>
            <a:ext cx="6075702" cy="769441"/>
          </a:xfrm>
          <a:prstGeom prst="rect">
            <a:avLst/>
          </a:prstGeom>
        </p:spPr>
        <p:txBody>
          <a:bodyPr wrap="none">
            <a:spAutoFit/>
          </a:bodyPr>
          <a:lstStyle/>
          <a:p>
            <a:r>
              <a:rPr lang="en-US" sz="4400">
                <a:solidFill>
                  <a:srgbClr val="1D6F5A"/>
                </a:solidFill>
                <a:latin typeface="#9Slide03 Roboto Black" panose="02000000000000000000" pitchFamily="2" charset="0"/>
                <a:ea typeface="#9Slide03 Roboto Black" panose="02000000000000000000" pitchFamily="2" charset="0"/>
              </a:rPr>
              <a:t>BAN CHỈ HUY LIÊN ĐỘI</a:t>
            </a:r>
          </a:p>
        </p:txBody>
      </p:sp>
      <p:sp>
        <p:nvSpPr>
          <p:cNvPr id="16" name="Rectangle 15">
            <a:extLst>
              <a:ext uri="{FF2B5EF4-FFF2-40B4-BE49-F238E27FC236}">
                <a16:creationId xmlns:a16="http://schemas.microsoft.com/office/drawing/2014/main" id="{8C30F32F-3464-49E4-85EC-FD115C7F61F5}"/>
              </a:ext>
            </a:extLst>
          </p:cNvPr>
          <p:cNvSpPr/>
          <p:nvPr/>
        </p:nvSpPr>
        <p:spPr>
          <a:xfrm>
            <a:off x="1221962" y="-27956"/>
            <a:ext cx="3902030" cy="646331"/>
          </a:xfrm>
          <a:prstGeom prst="rect">
            <a:avLst/>
          </a:prstGeom>
        </p:spPr>
        <p:txBody>
          <a:bodyPr wrap="none">
            <a:spAutoFit/>
          </a:bodyPr>
          <a:lstStyle/>
          <a:p>
            <a:r>
              <a:rPr lang="vi-VN" sz="3600" b="1">
                <a:solidFill>
                  <a:srgbClr val="1D6F5A"/>
                </a:solidFill>
                <a:latin typeface="#9Slide03 Roboto Thin" panose="02000000000000000000" pitchFamily="2" charset="0"/>
                <a:ea typeface="#9Slide03 Roboto Thin" panose="02000000000000000000" pitchFamily="2" charset="0"/>
              </a:rPr>
              <a:t>Công tác</a:t>
            </a:r>
            <a:r>
              <a:rPr lang="en-US" sz="3600" b="1">
                <a:solidFill>
                  <a:srgbClr val="1D6F5A"/>
                </a:solidFill>
                <a:latin typeface="#9Slide03 Roboto Thin" panose="02000000000000000000" pitchFamily="2" charset="0"/>
                <a:ea typeface="#9Slide03 Roboto Thin" panose="02000000000000000000" pitchFamily="2" charset="0"/>
              </a:rPr>
              <a:t> xây dựng</a:t>
            </a:r>
            <a:endParaRPr lang="en-US" sz="1600">
              <a:solidFill>
                <a:srgbClr val="1D6F5A"/>
              </a:solidFill>
              <a:latin typeface="#9Slide03 Roboto Thin" panose="02000000000000000000" pitchFamily="2" charset="0"/>
              <a:ea typeface="#9Slide03 Roboto Thin" panose="02000000000000000000" pitchFamily="2" charset="0"/>
            </a:endParaRPr>
          </a:p>
        </p:txBody>
      </p:sp>
      <p:grpSp>
        <p:nvGrpSpPr>
          <p:cNvPr id="19" name="Group 18">
            <a:extLst>
              <a:ext uri="{FF2B5EF4-FFF2-40B4-BE49-F238E27FC236}">
                <a16:creationId xmlns:a16="http://schemas.microsoft.com/office/drawing/2014/main" id="{AF63B85D-980E-46D0-B2E9-40988C136658}"/>
              </a:ext>
            </a:extLst>
          </p:cNvPr>
          <p:cNvGrpSpPr/>
          <p:nvPr/>
        </p:nvGrpSpPr>
        <p:grpSpPr>
          <a:xfrm>
            <a:off x="765211" y="1520674"/>
            <a:ext cx="10817189" cy="2951710"/>
            <a:chOff x="683184" y="1620290"/>
            <a:chExt cx="6174752" cy="1684918"/>
          </a:xfrm>
        </p:grpSpPr>
        <p:sp>
          <p:nvSpPr>
            <p:cNvPr id="51" name="Rectangle: Diagonal Corners Rounded 50">
              <a:extLst>
                <a:ext uri="{FF2B5EF4-FFF2-40B4-BE49-F238E27FC236}">
                  <a16:creationId xmlns:a16="http://schemas.microsoft.com/office/drawing/2014/main" id="{C067B00B-BF96-49E5-A4D0-A363F69C1F8A}"/>
                </a:ext>
              </a:extLst>
            </p:cNvPr>
            <p:cNvSpPr/>
            <p:nvPr/>
          </p:nvSpPr>
          <p:spPr>
            <a:xfrm>
              <a:off x="863323" y="1720245"/>
              <a:ext cx="5994611" cy="1584963"/>
            </a:xfrm>
            <a:prstGeom prst="round2DiagRect">
              <a:avLst>
                <a:gd name="adj1" fmla="val 37500"/>
                <a:gd name="adj2" fmla="val 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Diagonal Corners Rounded 52">
              <a:extLst>
                <a:ext uri="{FF2B5EF4-FFF2-40B4-BE49-F238E27FC236}">
                  <a16:creationId xmlns:a16="http://schemas.microsoft.com/office/drawing/2014/main" id="{33F23ED9-1777-492E-B0B6-DF387D2D163D}"/>
                </a:ext>
              </a:extLst>
            </p:cNvPr>
            <p:cNvSpPr/>
            <p:nvPr/>
          </p:nvSpPr>
          <p:spPr>
            <a:xfrm>
              <a:off x="710924" y="1620290"/>
              <a:ext cx="6147012" cy="1584963"/>
            </a:xfrm>
            <a:prstGeom prst="round2DiagRect">
              <a:avLst>
                <a:gd name="adj1" fmla="val 37500"/>
                <a:gd name="adj2" fmla="val 0"/>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498F58CB-6A1C-4F74-BF3B-61A402362D5D}"/>
                </a:ext>
              </a:extLst>
            </p:cNvPr>
            <p:cNvSpPr/>
            <p:nvPr/>
          </p:nvSpPr>
          <p:spPr>
            <a:xfrm>
              <a:off x="683184" y="1620290"/>
              <a:ext cx="1447975" cy="1684918"/>
            </a:xfrm>
            <a:custGeom>
              <a:avLst/>
              <a:gdLst>
                <a:gd name="connsiteX0" fmla="*/ 594361 w 1364338"/>
                <a:gd name="connsiteY0" fmla="*/ 0 h 1584963"/>
                <a:gd name="connsiteX1" fmla="*/ 741264 w 1364338"/>
                <a:gd name="connsiteY1" fmla="*/ 0 h 1584963"/>
                <a:gd name="connsiteX2" fmla="*/ 1364338 w 1364338"/>
                <a:gd name="connsiteY2" fmla="*/ 1584963 h 1584963"/>
                <a:gd name="connsiteX3" fmla="*/ 0 w 1364338"/>
                <a:gd name="connsiteY3" fmla="*/ 1584963 h 1584963"/>
                <a:gd name="connsiteX4" fmla="*/ 0 w 1364338"/>
                <a:gd name="connsiteY4" fmla="*/ 594361 h 1584963"/>
                <a:gd name="connsiteX5" fmla="*/ 594361 w 1364338"/>
                <a:gd name="connsiteY5" fmla="*/ 0 h 15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38" h="1584963">
                  <a:moveTo>
                    <a:pt x="594361" y="0"/>
                  </a:moveTo>
                  <a:lnTo>
                    <a:pt x="741264" y="0"/>
                  </a:lnTo>
                  <a:lnTo>
                    <a:pt x="1364338" y="1584963"/>
                  </a:lnTo>
                  <a:lnTo>
                    <a:pt x="0" y="1584963"/>
                  </a:lnTo>
                  <a:lnTo>
                    <a:pt x="0" y="594361"/>
                  </a:lnTo>
                  <a:cubicBezTo>
                    <a:pt x="0" y="266104"/>
                    <a:pt x="266104" y="0"/>
                    <a:pt x="594361" y="0"/>
                  </a:cubicBezTo>
                  <a:close/>
                </a:path>
              </a:pathLst>
            </a:cu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12AB4B3A-3CC1-477A-98D9-9A74F78E04FC}"/>
                </a:ext>
              </a:extLst>
            </p:cNvPr>
            <p:cNvSpPr/>
            <p:nvPr/>
          </p:nvSpPr>
          <p:spPr>
            <a:xfrm>
              <a:off x="1438661" y="2188060"/>
              <a:ext cx="545810" cy="545810"/>
            </a:xfrm>
            <a:prstGeom prst="ellipse">
              <a:avLst/>
            </a:prstGeom>
            <a:solidFill>
              <a:schemeClr val="bg1"/>
            </a:solidFill>
            <a:ln>
              <a:solidFill>
                <a:srgbClr val="092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62">
            <a:extLst>
              <a:ext uri="{FF2B5EF4-FFF2-40B4-BE49-F238E27FC236}">
                <a16:creationId xmlns:a16="http://schemas.microsoft.com/office/drawing/2014/main" id="{1F30AC48-353A-4E5D-BCC5-B3865171C0F5}"/>
              </a:ext>
            </a:extLst>
          </p:cNvPr>
          <p:cNvPicPr>
            <a:picLocks noChangeAspect="1"/>
          </p:cNvPicPr>
          <p:nvPr/>
        </p:nvPicPr>
        <p:blipFill rotWithShape="1">
          <a:blip r:embed="rId9">
            <a:extLst>
              <a:ext uri="{28A0092B-C50C-407E-A947-70E740481C1C}">
                <a14:useLocalDpi xmlns:a14="http://schemas.microsoft.com/office/drawing/2010/main" val="0"/>
              </a:ext>
            </a:extLst>
          </a:blip>
          <a:srcRect t="43333" b="23302"/>
          <a:stretch/>
        </p:blipFill>
        <p:spPr>
          <a:xfrm>
            <a:off x="609600" y="5585544"/>
            <a:ext cx="3810000" cy="847459"/>
          </a:xfrm>
          <a:prstGeom prst="rect">
            <a:avLst/>
          </a:prstGeom>
        </p:spPr>
      </p:pic>
      <p:pic>
        <p:nvPicPr>
          <p:cNvPr id="84" name="Picture 83">
            <a:extLst>
              <a:ext uri="{FF2B5EF4-FFF2-40B4-BE49-F238E27FC236}">
                <a16:creationId xmlns:a16="http://schemas.microsoft.com/office/drawing/2014/main" id="{FC01A93A-ED19-4229-9804-3EB24943F05C}"/>
              </a:ext>
            </a:extLst>
          </p:cNvPr>
          <p:cNvPicPr>
            <a:picLocks noChangeAspect="1"/>
          </p:cNvPicPr>
          <p:nvPr/>
        </p:nvPicPr>
        <p:blipFill rotWithShape="1">
          <a:blip r:embed="rId9">
            <a:extLst>
              <a:ext uri="{28A0092B-C50C-407E-A947-70E740481C1C}">
                <a14:useLocalDpi xmlns:a14="http://schemas.microsoft.com/office/drawing/2010/main" val="0"/>
              </a:ext>
            </a:extLst>
          </a:blip>
          <a:srcRect l="-358" t="43333" r="-1" b="23302"/>
          <a:stretch/>
        </p:blipFill>
        <p:spPr>
          <a:xfrm flipH="1">
            <a:off x="4419600" y="5591442"/>
            <a:ext cx="3810000" cy="844432"/>
          </a:xfrm>
          <a:prstGeom prst="rect">
            <a:avLst/>
          </a:prstGeom>
        </p:spPr>
      </p:pic>
      <p:pic>
        <p:nvPicPr>
          <p:cNvPr id="92" name="Picture 91">
            <a:extLst>
              <a:ext uri="{FF2B5EF4-FFF2-40B4-BE49-F238E27FC236}">
                <a16:creationId xmlns:a16="http://schemas.microsoft.com/office/drawing/2014/main" id="{A44C7D94-8094-442A-834F-0B3A3DF64550}"/>
              </a:ext>
            </a:extLst>
          </p:cNvPr>
          <p:cNvPicPr>
            <a:picLocks noChangeAspect="1"/>
          </p:cNvPicPr>
          <p:nvPr/>
        </p:nvPicPr>
        <p:blipFill rotWithShape="1">
          <a:blip r:embed="rId9">
            <a:extLst>
              <a:ext uri="{28A0092B-C50C-407E-A947-70E740481C1C}">
                <a14:useLocalDpi xmlns:a14="http://schemas.microsoft.com/office/drawing/2010/main" val="0"/>
              </a:ext>
            </a:extLst>
          </a:blip>
          <a:srcRect l="6835" t="43333" b="23302"/>
          <a:stretch/>
        </p:blipFill>
        <p:spPr>
          <a:xfrm flipH="1">
            <a:off x="8182013" y="5585544"/>
            <a:ext cx="3549574" cy="847459"/>
          </a:xfrm>
          <a:prstGeom prst="rect">
            <a:avLst/>
          </a:prstGeom>
        </p:spPr>
      </p:pic>
      <p:pic>
        <p:nvPicPr>
          <p:cNvPr id="86" name="Google Shape;91;p1">
            <a:extLst>
              <a:ext uri="{FF2B5EF4-FFF2-40B4-BE49-F238E27FC236}">
                <a16:creationId xmlns:a16="http://schemas.microsoft.com/office/drawing/2014/main" id="{86E93DCD-43F8-4304-BFE2-4C402B590A7D}"/>
              </a:ext>
            </a:extLst>
          </p:cNvPr>
          <p:cNvPicPr preferRelativeResize="0"/>
          <p:nvPr/>
        </p:nvPicPr>
        <p:blipFill rotWithShape="1">
          <a:blip r:embed="rId10">
            <a:alphaModFix/>
          </a:blip>
          <a:srcRect/>
          <a:stretch/>
        </p:blipFill>
        <p:spPr>
          <a:xfrm rot="21408806">
            <a:off x="7188422" y="4919838"/>
            <a:ext cx="2563055" cy="1570643"/>
          </a:xfrm>
          <a:prstGeom prst="rect">
            <a:avLst/>
          </a:prstGeom>
          <a:noFill/>
          <a:ln>
            <a:noFill/>
          </a:ln>
        </p:spPr>
      </p:pic>
      <p:pic>
        <p:nvPicPr>
          <p:cNvPr id="93" name="Google Shape;91;p1">
            <a:extLst>
              <a:ext uri="{FF2B5EF4-FFF2-40B4-BE49-F238E27FC236}">
                <a16:creationId xmlns:a16="http://schemas.microsoft.com/office/drawing/2014/main" id="{114BB9E3-E518-40EC-9E35-93A6BA094553}"/>
              </a:ext>
            </a:extLst>
          </p:cNvPr>
          <p:cNvPicPr preferRelativeResize="0"/>
          <p:nvPr/>
        </p:nvPicPr>
        <p:blipFill rotWithShape="1">
          <a:blip r:embed="rId10">
            <a:alphaModFix/>
          </a:blip>
          <a:srcRect/>
          <a:stretch/>
        </p:blipFill>
        <p:spPr>
          <a:xfrm rot="21408806">
            <a:off x="9146378" y="5631655"/>
            <a:ext cx="1362911" cy="835193"/>
          </a:xfrm>
          <a:prstGeom prst="rect">
            <a:avLst/>
          </a:prstGeom>
          <a:noFill/>
          <a:ln>
            <a:noFill/>
          </a:ln>
        </p:spPr>
      </p:pic>
      <p:pic>
        <p:nvPicPr>
          <p:cNvPr id="62" name="Google Shape;93;p1">
            <a:extLst>
              <a:ext uri="{FF2B5EF4-FFF2-40B4-BE49-F238E27FC236}">
                <a16:creationId xmlns:a16="http://schemas.microsoft.com/office/drawing/2014/main" id="{A0CC95F7-6510-4258-B899-FF15A5874E83}"/>
              </a:ext>
            </a:extLst>
          </p:cNvPr>
          <p:cNvPicPr preferRelativeResize="0"/>
          <p:nvPr/>
        </p:nvPicPr>
        <p:blipFill rotWithShape="1">
          <a:blip r:embed="rId11">
            <a:alphaModFix/>
          </a:blip>
          <a:srcRect/>
          <a:stretch/>
        </p:blipFill>
        <p:spPr>
          <a:xfrm>
            <a:off x="686002" y="4592201"/>
            <a:ext cx="3123998" cy="1803763"/>
          </a:xfrm>
          <a:prstGeom prst="rect">
            <a:avLst/>
          </a:prstGeom>
          <a:noFill/>
          <a:ln>
            <a:noFill/>
          </a:ln>
        </p:spPr>
      </p:pic>
      <p:sp>
        <p:nvSpPr>
          <p:cNvPr id="20" name="Rectangle 19">
            <a:extLst>
              <a:ext uri="{FF2B5EF4-FFF2-40B4-BE49-F238E27FC236}">
                <a16:creationId xmlns:a16="http://schemas.microsoft.com/office/drawing/2014/main" id="{AEC885F0-E634-4AC4-AD7D-1EE0298AF377}"/>
              </a:ext>
            </a:extLst>
          </p:cNvPr>
          <p:cNvSpPr/>
          <p:nvPr/>
        </p:nvSpPr>
        <p:spPr>
          <a:xfrm>
            <a:off x="3178592" y="1776971"/>
            <a:ext cx="8403804" cy="2246769"/>
          </a:xfrm>
          <a:prstGeom prst="rect">
            <a:avLst/>
          </a:prstGeom>
        </p:spPr>
        <p:txBody>
          <a:bodyPr wrap="square">
            <a:spAutoFit/>
          </a:bodyPr>
          <a:lstStyle/>
          <a:p>
            <a:r>
              <a:rPr lang="vi-VN" sz="2800">
                <a:solidFill>
                  <a:schemeClr val="tx2"/>
                </a:solidFill>
              </a:rPr>
              <a:t>Quan tâm, tổ chức các hoạt động tuyên dương, khen thưởng, nhân rộng các gương điển hình Chỉ huy Đội giỏi thông qua các cuộc thi, giải thưởng, tạo môi trường rèn luyện và động lực cho các em tích cực tham gia công tác Đội và phong trào thiếu nhi.</a:t>
            </a:r>
            <a:endParaRPr lang="en-US" sz="2800">
              <a:solidFill>
                <a:schemeClr val="tx2"/>
              </a:solidFill>
            </a:endParaRPr>
          </a:p>
        </p:txBody>
      </p:sp>
      <p:pic>
        <p:nvPicPr>
          <p:cNvPr id="95" name="Picture 94">
            <a:extLst>
              <a:ext uri="{FF2B5EF4-FFF2-40B4-BE49-F238E27FC236}">
                <a16:creationId xmlns:a16="http://schemas.microsoft.com/office/drawing/2014/main" id="{99B46460-25B8-47E1-B7CE-CA19F854B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4591" y="2620560"/>
            <a:ext cx="704364" cy="760616"/>
          </a:xfrm>
          <a:prstGeom prst="rect">
            <a:avLst/>
          </a:prstGeom>
        </p:spPr>
      </p:pic>
      <p:sp>
        <p:nvSpPr>
          <p:cNvPr id="96" name="TextBox 95">
            <a:extLst>
              <a:ext uri="{FF2B5EF4-FFF2-40B4-BE49-F238E27FC236}">
                <a16:creationId xmlns:a16="http://schemas.microsoft.com/office/drawing/2014/main" id="{7DB11B19-A15B-45D3-80B3-E4B406C62123}"/>
              </a:ext>
            </a:extLst>
          </p:cNvPr>
          <p:cNvSpPr txBox="1"/>
          <p:nvPr/>
        </p:nvSpPr>
        <p:spPr>
          <a:xfrm>
            <a:off x="1058896" y="2168840"/>
            <a:ext cx="974626" cy="1477328"/>
          </a:xfrm>
          <a:prstGeom prst="rect">
            <a:avLst/>
          </a:prstGeom>
          <a:noFill/>
        </p:spPr>
        <p:txBody>
          <a:bodyPr wrap="none" lIns="0" tIns="0" rIns="0" bIns="0" rtlCol="0">
            <a:spAutoFit/>
          </a:bodyPr>
          <a:lstStyle/>
          <a:p>
            <a:pPr algn="l"/>
            <a:r>
              <a:rPr lang="en-US" sz="9600">
                <a:solidFill>
                  <a:srgbClr val="B6232D"/>
                </a:solidFill>
                <a:latin typeface="#9Slide02 Tieu de rat dai 02" panose="020B0606020202050201" pitchFamily="34" charset="0"/>
              </a:rPr>
              <a:t>01</a:t>
            </a:r>
          </a:p>
        </p:txBody>
      </p:sp>
      <p:sp>
        <p:nvSpPr>
          <p:cNvPr id="22" name="Rectangle 21">
            <a:extLst>
              <a:ext uri="{FF2B5EF4-FFF2-40B4-BE49-F238E27FC236}">
                <a16:creationId xmlns:a16="http://schemas.microsoft.com/office/drawing/2014/main" id="{33A09F73-1FC5-41E4-B344-BF803A99464F}"/>
              </a:ext>
            </a:extLst>
          </p:cNvPr>
          <p:cNvSpPr/>
          <p:nvPr/>
        </p:nvSpPr>
        <p:spPr>
          <a:xfrm>
            <a:off x="1162594" y="2365400"/>
            <a:ext cx="767229" cy="73924"/>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F73F87A-0186-4F4C-908A-719B2068C7F2}"/>
              </a:ext>
            </a:extLst>
          </p:cNvPr>
          <p:cNvSpPr/>
          <p:nvPr/>
        </p:nvSpPr>
        <p:spPr>
          <a:xfrm>
            <a:off x="1162593" y="3515522"/>
            <a:ext cx="767229" cy="73924"/>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936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p:tgtEl>
                                          <p:spTgt spid="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196"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293"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0135063"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18" name="Group 17">
            <a:extLst>
              <a:ext uri="{FF2B5EF4-FFF2-40B4-BE49-F238E27FC236}">
                <a16:creationId xmlns:a16="http://schemas.microsoft.com/office/drawing/2014/main" id="{2B6A8824-FB10-4C55-A359-78D3CB6725C3}"/>
              </a:ext>
            </a:extLst>
          </p:cNvPr>
          <p:cNvGrpSpPr/>
          <p:nvPr/>
        </p:nvGrpSpPr>
        <p:grpSpPr>
          <a:xfrm>
            <a:off x="215880" y="94459"/>
            <a:ext cx="1082348" cy="1082348"/>
            <a:chOff x="228600" y="45905"/>
            <a:chExt cx="2590800" cy="2590800"/>
          </a:xfrm>
        </p:grpSpPr>
        <p:sp>
          <p:nvSpPr>
            <p:cNvPr id="13" name="Teardrop 12">
              <a:extLst>
                <a:ext uri="{FF2B5EF4-FFF2-40B4-BE49-F238E27FC236}">
                  <a16:creationId xmlns:a16="http://schemas.microsoft.com/office/drawing/2014/main" id="{EBC38AB6-C98D-420E-B6C8-ACDAD2E69F8E}"/>
                </a:ext>
              </a:extLst>
            </p:cNvPr>
            <p:cNvSpPr/>
            <p:nvPr/>
          </p:nvSpPr>
          <p:spPr>
            <a:xfrm flipV="1">
              <a:off x="228600" y="45905"/>
              <a:ext cx="2590800" cy="2590800"/>
            </a:xfrm>
            <a:prstGeom prst="teardrop">
              <a:avLst/>
            </a:prstGeom>
            <a:solidFill>
              <a:srgbClr val="B623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9617"/>
                </a:solidFill>
              </a:endParaRPr>
            </a:p>
          </p:txBody>
        </p:sp>
        <p:sp>
          <p:nvSpPr>
            <p:cNvPr id="14" name="Teardrop 13">
              <a:extLst>
                <a:ext uri="{FF2B5EF4-FFF2-40B4-BE49-F238E27FC236}">
                  <a16:creationId xmlns:a16="http://schemas.microsoft.com/office/drawing/2014/main" id="{7FB46ED9-3A72-4CA1-AD7B-239017CF0581}"/>
                </a:ext>
              </a:extLst>
            </p:cNvPr>
            <p:cNvSpPr/>
            <p:nvPr/>
          </p:nvSpPr>
          <p:spPr>
            <a:xfrm flipV="1">
              <a:off x="319808" y="124576"/>
              <a:ext cx="2433457" cy="2433457"/>
            </a:xfrm>
            <a:prstGeom prst="teardrop">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124449C-0C6E-4840-AFB8-D286BBE30D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608" y="362563"/>
              <a:ext cx="1812709" cy="1957476"/>
            </a:xfrm>
            <a:prstGeom prst="rect">
              <a:avLst/>
            </a:prstGeom>
          </p:spPr>
        </p:pic>
      </p:grpSp>
      <p:sp>
        <p:nvSpPr>
          <p:cNvPr id="15" name="Rectangle 14">
            <a:extLst>
              <a:ext uri="{FF2B5EF4-FFF2-40B4-BE49-F238E27FC236}">
                <a16:creationId xmlns:a16="http://schemas.microsoft.com/office/drawing/2014/main" id="{A85484D3-DAA0-42A0-9C75-557105C5CC9F}"/>
              </a:ext>
            </a:extLst>
          </p:cNvPr>
          <p:cNvSpPr/>
          <p:nvPr/>
        </p:nvSpPr>
        <p:spPr>
          <a:xfrm>
            <a:off x="1298228" y="504059"/>
            <a:ext cx="4750018" cy="769441"/>
          </a:xfrm>
          <a:prstGeom prst="rect">
            <a:avLst/>
          </a:prstGeom>
        </p:spPr>
        <p:txBody>
          <a:bodyPr wrap="none">
            <a:spAutoFit/>
          </a:bodyPr>
          <a:lstStyle/>
          <a:p>
            <a:r>
              <a:rPr lang="en-US" sz="4400">
                <a:solidFill>
                  <a:srgbClr val="1D6F5A"/>
                </a:solidFill>
                <a:latin typeface="#9Slide03 Roboto Black" panose="02000000000000000000" pitchFamily="2" charset="0"/>
                <a:ea typeface="#9Slide03 Roboto Black" panose="02000000000000000000" pitchFamily="2" charset="0"/>
              </a:rPr>
              <a:t>LIÊN ĐỘI, CHI ĐỘI</a:t>
            </a:r>
          </a:p>
        </p:txBody>
      </p:sp>
      <p:sp>
        <p:nvSpPr>
          <p:cNvPr id="16" name="Rectangle 15">
            <a:extLst>
              <a:ext uri="{FF2B5EF4-FFF2-40B4-BE49-F238E27FC236}">
                <a16:creationId xmlns:a16="http://schemas.microsoft.com/office/drawing/2014/main" id="{8C30F32F-3464-49E4-85EC-FD115C7F61F5}"/>
              </a:ext>
            </a:extLst>
          </p:cNvPr>
          <p:cNvSpPr/>
          <p:nvPr/>
        </p:nvSpPr>
        <p:spPr>
          <a:xfrm>
            <a:off x="1221962" y="-27956"/>
            <a:ext cx="3902030" cy="646331"/>
          </a:xfrm>
          <a:prstGeom prst="rect">
            <a:avLst/>
          </a:prstGeom>
        </p:spPr>
        <p:txBody>
          <a:bodyPr wrap="none">
            <a:spAutoFit/>
          </a:bodyPr>
          <a:lstStyle/>
          <a:p>
            <a:r>
              <a:rPr lang="vi-VN" sz="3600" b="1">
                <a:solidFill>
                  <a:srgbClr val="1D6F5A"/>
                </a:solidFill>
                <a:latin typeface="#9Slide03 Roboto Thin" panose="02000000000000000000" pitchFamily="2" charset="0"/>
                <a:ea typeface="#9Slide03 Roboto Thin" panose="02000000000000000000" pitchFamily="2" charset="0"/>
              </a:rPr>
              <a:t>Công tác</a:t>
            </a:r>
            <a:r>
              <a:rPr lang="en-US" sz="3600" b="1">
                <a:solidFill>
                  <a:srgbClr val="1D6F5A"/>
                </a:solidFill>
                <a:latin typeface="#9Slide03 Roboto Thin" panose="02000000000000000000" pitchFamily="2" charset="0"/>
                <a:ea typeface="#9Slide03 Roboto Thin" panose="02000000000000000000" pitchFamily="2" charset="0"/>
              </a:rPr>
              <a:t> xây dựng</a:t>
            </a:r>
            <a:endParaRPr lang="en-US" sz="1600">
              <a:solidFill>
                <a:srgbClr val="1D6F5A"/>
              </a:solidFill>
              <a:latin typeface="#9Slide03 Roboto Thin" panose="02000000000000000000" pitchFamily="2" charset="0"/>
              <a:ea typeface="#9Slide03 Roboto Thin" panose="02000000000000000000" pitchFamily="2" charset="0"/>
            </a:endParaRPr>
          </a:p>
        </p:txBody>
      </p:sp>
      <p:sp>
        <p:nvSpPr>
          <p:cNvPr id="51" name="Rectangle: Diagonal Corners Rounded 50">
            <a:extLst>
              <a:ext uri="{FF2B5EF4-FFF2-40B4-BE49-F238E27FC236}">
                <a16:creationId xmlns:a16="http://schemas.microsoft.com/office/drawing/2014/main" id="{C067B00B-BF96-49E5-A4D0-A363F69C1F8A}"/>
              </a:ext>
            </a:extLst>
          </p:cNvPr>
          <p:cNvSpPr/>
          <p:nvPr/>
        </p:nvSpPr>
        <p:spPr>
          <a:xfrm>
            <a:off x="947405" y="1485335"/>
            <a:ext cx="6062993" cy="1603043"/>
          </a:xfrm>
          <a:prstGeom prst="round2DiagRect">
            <a:avLst>
              <a:gd name="adj1" fmla="val 37500"/>
              <a:gd name="adj2" fmla="val 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Diagonal Corners Rounded 52">
            <a:extLst>
              <a:ext uri="{FF2B5EF4-FFF2-40B4-BE49-F238E27FC236}">
                <a16:creationId xmlns:a16="http://schemas.microsoft.com/office/drawing/2014/main" id="{33F23ED9-1777-492E-B0B6-DF387D2D163D}"/>
              </a:ext>
            </a:extLst>
          </p:cNvPr>
          <p:cNvSpPr/>
          <p:nvPr/>
        </p:nvSpPr>
        <p:spPr>
          <a:xfrm>
            <a:off x="793267" y="1384240"/>
            <a:ext cx="10555384" cy="1603043"/>
          </a:xfrm>
          <a:prstGeom prst="round2DiagRect">
            <a:avLst>
              <a:gd name="adj1" fmla="val 37500"/>
              <a:gd name="adj2" fmla="val 0"/>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498F58CB-6A1C-4F74-BF3B-61A402362D5D}"/>
              </a:ext>
            </a:extLst>
          </p:cNvPr>
          <p:cNvSpPr/>
          <p:nvPr/>
        </p:nvSpPr>
        <p:spPr>
          <a:xfrm>
            <a:off x="765211" y="1384240"/>
            <a:ext cx="1464492" cy="1704138"/>
          </a:xfrm>
          <a:custGeom>
            <a:avLst/>
            <a:gdLst>
              <a:gd name="connsiteX0" fmla="*/ 594361 w 1364338"/>
              <a:gd name="connsiteY0" fmla="*/ 0 h 1584963"/>
              <a:gd name="connsiteX1" fmla="*/ 741264 w 1364338"/>
              <a:gd name="connsiteY1" fmla="*/ 0 h 1584963"/>
              <a:gd name="connsiteX2" fmla="*/ 1364338 w 1364338"/>
              <a:gd name="connsiteY2" fmla="*/ 1584963 h 1584963"/>
              <a:gd name="connsiteX3" fmla="*/ 0 w 1364338"/>
              <a:gd name="connsiteY3" fmla="*/ 1584963 h 1584963"/>
              <a:gd name="connsiteX4" fmla="*/ 0 w 1364338"/>
              <a:gd name="connsiteY4" fmla="*/ 594361 h 1584963"/>
              <a:gd name="connsiteX5" fmla="*/ 594361 w 1364338"/>
              <a:gd name="connsiteY5" fmla="*/ 0 h 15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38" h="1584963">
                <a:moveTo>
                  <a:pt x="594361" y="0"/>
                </a:moveTo>
                <a:lnTo>
                  <a:pt x="741264" y="0"/>
                </a:lnTo>
                <a:lnTo>
                  <a:pt x="1364338" y="1584963"/>
                </a:lnTo>
                <a:lnTo>
                  <a:pt x="0" y="1584963"/>
                </a:lnTo>
                <a:lnTo>
                  <a:pt x="0" y="594361"/>
                </a:lnTo>
                <a:cubicBezTo>
                  <a:pt x="0" y="266104"/>
                  <a:pt x="266104" y="0"/>
                  <a:pt x="594361" y="0"/>
                </a:cubicBezTo>
                <a:close/>
              </a:path>
            </a:pathLst>
          </a:cu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3" name="Picture 62">
            <a:extLst>
              <a:ext uri="{FF2B5EF4-FFF2-40B4-BE49-F238E27FC236}">
                <a16:creationId xmlns:a16="http://schemas.microsoft.com/office/drawing/2014/main" id="{1F30AC48-353A-4E5D-BCC5-B3865171C0F5}"/>
              </a:ext>
            </a:extLst>
          </p:cNvPr>
          <p:cNvPicPr>
            <a:picLocks noChangeAspect="1"/>
          </p:cNvPicPr>
          <p:nvPr/>
        </p:nvPicPr>
        <p:blipFill rotWithShape="1">
          <a:blip r:embed="rId9">
            <a:extLst>
              <a:ext uri="{28A0092B-C50C-407E-A947-70E740481C1C}">
                <a14:useLocalDpi xmlns:a14="http://schemas.microsoft.com/office/drawing/2010/main" val="0"/>
              </a:ext>
            </a:extLst>
          </a:blip>
          <a:srcRect t="43333" b="23302"/>
          <a:stretch/>
        </p:blipFill>
        <p:spPr>
          <a:xfrm>
            <a:off x="609600" y="5585544"/>
            <a:ext cx="3810000" cy="847459"/>
          </a:xfrm>
          <a:prstGeom prst="rect">
            <a:avLst/>
          </a:prstGeom>
        </p:spPr>
      </p:pic>
      <p:pic>
        <p:nvPicPr>
          <p:cNvPr id="84" name="Picture 83">
            <a:extLst>
              <a:ext uri="{FF2B5EF4-FFF2-40B4-BE49-F238E27FC236}">
                <a16:creationId xmlns:a16="http://schemas.microsoft.com/office/drawing/2014/main" id="{FC01A93A-ED19-4229-9804-3EB24943F05C}"/>
              </a:ext>
            </a:extLst>
          </p:cNvPr>
          <p:cNvPicPr>
            <a:picLocks noChangeAspect="1"/>
          </p:cNvPicPr>
          <p:nvPr/>
        </p:nvPicPr>
        <p:blipFill rotWithShape="1">
          <a:blip r:embed="rId9">
            <a:extLst>
              <a:ext uri="{28A0092B-C50C-407E-A947-70E740481C1C}">
                <a14:useLocalDpi xmlns:a14="http://schemas.microsoft.com/office/drawing/2010/main" val="0"/>
              </a:ext>
            </a:extLst>
          </a:blip>
          <a:srcRect l="-358" t="43333" r="-1" b="23302"/>
          <a:stretch/>
        </p:blipFill>
        <p:spPr>
          <a:xfrm flipH="1">
            <a:off x="4419600" y="5591442"/>
            <a:ext cx="3810000" cy="844432"/>
          </a:xfrm>
          <a:prstGeom prst="rect">
            <a:avLst/>
          </a:prstGeom>
        </p:spPr>
      </p:pic>
      <p:pic>
        <p:nvPicPr>
          <p:cNvPr id="92" name="Picture 91">
            <a:extLst>
              <a:ext uri="{FF2B5EF4-FFF2-40B4-BE49-F238E27FC236}">
                <a16:creationId xmlns:a16="http://schemas.microsoft.com/office/drawing/2014/main" id="{A44C7D94-8094-442A-834F-0B3A3DF64550}"/>
              </a:ext>
            </a:extLst>
          </p:cNvPr>
          <p:cNvPicPr>
            <a:picLocks noChangeAspect="1"/>
          </p:cNvPicPr>
          <p:nvPr/>
        </p:nvPicPr>
        <p:blipFill rotWithShape="1">
          <a:blip r:embed="rId9">
            <a:extLst>
              <a:ext uri="{28A0092B-C50C-407E-A947-70E740481C1C}">
                <a14:useLocalDpi xmlns:a14="http://schemas.microsoft.com/office/drawing/2010/main" val="0"/>
              </a:ext>
            </a:extLst>
          </a:blip>
          <a:srcRect l="6835" t="43333" b="23302"/>
          <a:stretch/>
        </p:blipFill>
        <p:spPr>
          <a:xfrm flipH="1">
            <a:off x="8182013" y="5585544"/>
            <a:ext cx="3549574" cy="847459"/>
          </a:xfrm>
          <a:prstGeom prst="rect">
            <a:avLst/>
          </a:prstGeom>
        </p:spPr>
      </p:pic>
      <p:pic>
        <p:nvPicPr>
          <p:cNvPr id="86" name="Google Shape;91;p1">
            <a:extLst>
              <a:ext uri="{FF2B5EF4-FFF2-40B4-BE49-F238E27FC236}">
                <a16:creationId xmlns:a16="http://schemas.microsoft.com/office/drawing/2014/main" id="{86E93DCD-43F8-4304-BFE2-4C402B590A7D}"/>
              </a:ext>
            </a:extLst>
          </p:cNvPr>
          <p:cNvPicPr preferRelativeResize="0"/>
          <p:nvPr/>
        </p:nvPicPr>
        <p:blipFill rotWithShape="1">
          <a:blip r:embed="rId10">
            <a:alphaModFix/>
          </a:blip>
          <a:srcRect/>
          <a:stretch/>
        </p:blipFill>
        <p:spPr>
          <a:xfrm rot="21408806">
            <a:off x="7188422" y="4919838"/>
            <a:ext cx="2563055" cy="1570643"/>
          </a:xfrm>
          <a:prstGeom prst="rect">
            <a:avLst/>
          </a:prstGeom>
          <a:noFill/>
          <a:ln>
            <a:noFill/>
          </a:ln>
        </p:spPr>
      </p:pic>
      <p:pic>
        <p:nvPicPr>
          <p:cNvPr id="93" name="Google Shape;91;p1">
            <a:extLst>
              <a:ext uri="{FF2B5EF4-FFF2-40B4-BE49-F238E27FC236}">
                <a16:creationId xmlns:a16="http://schemas.microsoft.com/office/drawing/2014/main" id="{114BB9E3-E518-40EC-9E35-93A6BA094553}"/>
              </a:ext>
            </a:extLst>
          </p:cNvPr>
          <p:cNvPicPr preferRelativeResize="0"/>
          <p:nvPr/>
        </p:nvPicPr>
        <p:blipFill rotWithShape="1">
          <a:blip r:embed="rId10">
            <a:alphaModFix/>
          </a:blip>
          <a:srcRect/>
          <a:stretch/>
        </p:blipFill>
        <p:spPr>
          <a:xfrm rot="21408806">
            <a:off x="9146378" y="5631655"/>
            <a:ext cx="1362911" cy="835193"/>
          </a:xfrm>
          <a:prstGeom prst="rect">
            <a:avLst/>
          </a:prstGeom>
          <a:noFill/>
          <a:ln>
            <a:noFill/>
          </a:ln>
        </p:spPr>
      </p:pic>
      <p:pic>
        <p:nvPicPr>
          <p:cNvPr id="62" name="Google Shape;93;p1">
            <a:extLst>
              <a:ext uri="{FF2B5EF4-FFF2-40B4-BE49-F238E27FC236}">
                <a16:creationId xmlns:a16="http://schemas.microsoft.com/office/drawing/2014/main" id="{A0CC95F7-6510-4258-B899-FF15A5874E83}"/>
              </a:ext>
            </a:extLst>
          </p:cNvPr>
          <p:cNvPicPr preferRelativeResize="0"/>
          <p:nvPr/>
        </p:nvPicPr>
        <p:blipFill rotWithShape="1">
          <a:blip r:embed="rId11">
            <a:alphaModFix/>
          </a:blip>
          <a:srcRect/>
          <a:stretch/>
        </p:blipFill>
        <p:spPr>
          <a:xfrm>
            <a:off x="686002" y="5128207"/>
            <a:ext cx="2195671" cy="1267757"/>
          </a:xfrm>
          <a:prstGeom prst="rect">
            <a:avLst/>
          </a:prstGeom>
          <a:noFill/>
          <a:ln>
            <a:noFill/>
          </a:ln>
        </p:spPr>
      </p:pic>
      <p:sp>
        <p:nvSpPr>
          <p:cNvPr id="20" name="Rectangle 19">
            <a:extLst>
              <a:ext uri="{FF2B5EF4-FFF2-40B4-BE49-F238E27FC236}">
                <a16:creationId xmlns:a16="http://schemas.microsoft.com/office/drawing/2014/main" id="{AEC885F0-E634-4AC4-AD7D-1EE0298AF377}"/>
              </a:ext>
            </a:extLst>
          </p:cNvPr>
          <p:cNvSpPr/>
          <p:nvPr/>
        </p:nvSpPr>
        <p:spPr>
          <a:xfrm>
            <a:off x="2121476" y="1584867"/>
            <a:ext cx="9003771" cy="1200329"/>
          </a:xfrm>
          <a:prstGeom prst="rect">
            <a:avLst/>
          </a:prstGeom>
        </p:spPr>
        <p:txBody>
          <a:bodyPr wrap="square">
            <a:spAutoFit/>
          </a:bodyPr>
          <a:lstStyle/>
          <a:p>
            <a:r>
              <a:rPr lang="vi-VN">
                <a:solidFill>
                  <a:schemeClr val="tx2"/>
                </a:solidFill>
                <a:latin typeface="#9Slide02 Tieu de dai" panose="02000000000000000000" pitchFamily="2" charset="0"/>
                <a:ea typeface="#9Slide02 Tieu de dai" panose="02000000000000000000" pitchFamily="2" charset="0"/>
              </a:rPr>
              <a:t>Thực hiện tốt mô hình“Chi đội 3 tốt” và “Liên đội 3 tốt” (học tập tốt, phong trào tốt, tự quản tốt) phù hợp với Liên đội. Thúc đẩy hoạt động tự quản của Ban Chỉ huy liên đội, chi đội và của chính đội viên; nâng cao vai trò của Ban phụ trách Đội trong trường. Thực hiện hiệu quả công tác quản lý đội viên.</a:t>
            </a:r>
            <a:endParaRPr lang="en-US">
              <a:solidFill>
                <a:schemeClr val="tx2"/>
              </a:solidFill>
              <a:latin typeface="#9Slide02 Tieu de dai" panose="02000000000000000000" pitchFamily="2" charset="0"/>
              <a:ea typeface="#9Slide02 Tieu de dai" panose="02000000000000000000" pitchFamily="2" charset="0"/>
            </a:endParaRPr>
          </a:p>
        </p:txBody>
      </p:sp>
      <p:sp>
        <p:nvSpPr>
          <p:cNvPr id="96" name="TextBox 95">
            <a:extLst>
              <a:ext uri="{FF2B5EF4-FFF2-40B4-BE49-F238E27FC236}">
                <a16:creationId xmlns:a16="http://schemas.microsoft.com/office/drawing/2014/main" id="{7DB11B19-A15B-45D3-80B3-E4B406C62123}"/>
              </a:ext>
            </a:extLst>
          </p:cNvPr>
          <p:cNvSpPr txBox="1"/>
          <p:nvPr/>
        </p:nvSpPr>
        <p:spPr>
          <a:xfrm>
            <a:off x="1001835" y="1615431"/>
            <a:ext cx="670055" cy="1015663"/>
          </a:xfrm>
          <a:prstGeom prst="rect">
            <a:avLst/>
          </a:prstGeom>
          <a:noFill/>
        </p:spPr>
        <p:txBody>
          <a:bodyPr wrap="none" lIns="0" tIns="0" rIns="0" bIns="0" rtlCol="0">
            <a:spAutoFit/>
          </a:bodyPr>
          <a:lstStyle/>
          <a:p>
            <a:pPr algn="l"/>
            <a:r>
              <a:rPr lang="en-US" sz="6600">
                <a:solidFill>
                  <a:srgbClr val="B6232D"/>
                </a:solidFill>
                <a:latin typeface="#9Slide02 Tieu de rat dai 02" panose="020B0606020202050201" pitchFamily="34" charset="0"/>
              </a:rPr>
              <a:t>01</a:t>
            </a:r>
          </a:p>
        </p:txBody>
      </p:sp>
      <p:sp>
        <p:nvSpPr>
          <p:cNvPr id="22" name="Rectangle 21">
            <a:extLst>
              <a:ext uri="{FF2B5EF4-FFF2-40B4-BE49-F238E27FC236}">
                <a16:creationId xmlns:a16="http://schemas.microsoft.com/office/drawing/2014/main" id="{33A09F73-1FC5-41E4-B344-BF803A99464F}"/>
              </a:ext>
            </a:extLst>
          </p:cNvPr>
          <p:cNvSpPr/>
          <p:nvPr/>
        </p:nvSpPr>
        <p:spPr>
          <a:xfrm>
            <a:off x="1038023" y="1784244"/>
            <a:ext cx="568264" cy="61419"/>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Diagonal Corners Rounded 34">
            <a:extLst>
              <a:ext uri="{FF2B5EF4-FFF2-40B4-BE49-F238E27FC236}">
                <a16:creationId xmlns:a16="http://schemas.microsoft.com/office/drawing/2014/main" id="{866DFE9E-F88E-44F6-9A66-AF52B40A3A70}"/>
              </a:ext>
            </a:extLst>
          </p:cNvPr>
          <p:cNvSpPr/>
          <p:nvPr/>
        </p:nvSpPr>
        <p:spPr>
          <a:xfrm>
            <a:off x="919349" y="3317731"/>
            <a:ext cx="6062993" cy="1603043"/>
          </a:xfrm>
          <a:prstGeom prst="round2DiagRect">
            <a:avLst>
              <a:gd name="adj1" fmla="val 37500"/>
              <a:gd name="adj2" fmla="val 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Diagonal Corners Rounded 35">
            <a:extLst>
              <a:ext uri="{FF2B5EF4-FFF2-40B4-BE49-F238E27FC236}">
                <a16:creationId xmlns:a16="http://schemas.microsoft.com/office/drawing/2014/main" id="{3D82EBD4-0634-40E1-BDD4-FDE0A48E42EB}"/>
              </a:ext>
            </a:extLst>
          </p:cNvPr>
          <p:cNvSpPr/>
          <p:nvPr/>
        </p:nvSpPr>
        <p:spPr>
          <a:xfrm>
            <a:off x="765211" y="3216636"/>
            <a:ext cx="10555384" cy="1603043"/>
          </a:xfrm>
          <a:prstGeom prst="round2DiagRect">
            <a:avLst>
              <a:gd name="adj1" fmla="val 37500"/>
              <a:gd name="adj2" fmla="val 0"/>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C48E44D-9999-4203-A88F-C1EB82BBC137}"/>
              </a:ext>
            </a:extLst>
          </p:cNvPr>
          <p:cNvSpPr/>
          <p:nvPr/>
        </p:nvSpPr>
        <p:spPr>
          <a:xfrm>
            <a:off x="737155" y="3216636"/>
            <a:ext cx="1464492" cy="1704138"/>
          </a:xfrm>
          <a:custGeom>
            <a:avLst/>
            <a:gdLst>
              <a:gd name="connsiteX0" fmla="*/ 594361 w 1364338"/>
              <a:gd name="connsiteY0" fmla="*/ 0 h 1584963"/>
              <a:gd name="connsiteX1" fmla="*/ 741264 w 1364338"/>
              <a:gd name="connsiteY1" fmla="*/ 0 h 1584963"/>
              <a:gd name="connsiteX2" fmla="*/ 1364338 w 1364338"/>
              <a:gd name="connsiteY2" fmla="*/ 1584963 h 1584963"/>
              <a:gd name="connsiteX3" fmla="*/ 0 w 1364338"/>
              <a:gd name="connsiteY3" fmla="*/ 1584963 h 1584963"/>
              <a:gd name="connsiteX4" fmla="*/ 0 w 1364338"/>
              <a:gd name="connsiteY4" fmla="*/ 594361 h 1584963"/>
              <a:gd name="connsiteX5" fmla="*/ 594361 w 1364338"/>
              <a:gd name="connsiteY5" fmla="*/ 0 h 15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38" h="1584963">
                <a:moveTo>
                  <a:pt x="594361" y="0"/>
                </a:moveTo>
                <a:lnTo>
                  <a:pt x="741264" y="0"/>
                </a:lnTo>
                <a:lnTo>
                  <a:pt x="1364338" y="1584963"/>
                </a:lnTo>
                <a:lnTo>
                  <a:pt x="0" y="1584963"/>
                </a:lnTo>
                <a:lnTo>
                  <a:pt x="0" y="594361"/>
                </a:lnTo>
                <a:cubicBezTo>
                  <a:pt x="0" y="266104"/>
                  <a:pt x="266104" y="0"/>
                  <a:pt x="594361" y="0"/>
                </a:cubicBezTo>
                <a:close/>
              </a:path>
            </a:pathLst>
          </a:cu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296A9AA5-5723-4C97-8E94-7E01E14BE4B6}"/>
              </a:ext>
            </a:extLst>
          </p:cNvPr>
          <p:cNvSpPr/>
          <p:nvPr/>
        </p:nvSpPr>
        <p:spPr>
          <a:xfrm>
            <a:off x="2121475" y="3696404"/>
            <a:ext cx="9003771" cy="646331"/>
          </a:xfrm>
          <a:prstGeom prst="rect">
            <a:avLst/>
          </a:prstGeom>
        </p:spPr>
        <p:txBody>
          <a:bodyPr wrap="square">
            <a:spAutoFit/>
          </a:bodyPr>
          <a:lstStyle/>
          <a:p>
            <a:r>
              <a:rPr lang="vi-VN">
                <a:solidFill>
                  <a:schemeClr val="tx2"/>
                </a:solidFill>
                <a:latin typeface="#9Slide02 Tieu de dai" panose="02000000000000000000" pitchFamily="2" charset="0"/>
                <a:ea typeface="#9Slide02 Tieu de dai" panose="02000000000000000000" pitchFamily="2" charset="0"/>
              </a:rPr>
              <a:t>Liên đội tổ chức Đại hội theo đúng yêu cầu về thời gian, nội dung, hình thức được quy định trong Điều lệ và Nghi thức Đội TNTP Hồ Chí Minh; </a:t>
            </a:r>
            <a:endParaRPr lang="en-US">
              <a:solidFill>
                <a:schemeClr val="tx2"/>
              </a:solidFill>
              <a:latin typeface="#9Slide02 Tieu de dai" panose="02000000000000000000" pitchFamily="2" charset="0"/>
              <a:ea typeface="#9Slide02 Tieu de dai" panose="02000000000000000000" pitchFamily="2" charset="0"/>
            </a:endParaRPr>
          </a:p>
        </p:txBody>
      </p:sp>
      <p:sp>
        <p:nvSpPr>
          <p:cNvPr id="40" name="Rectangle 39">
            <a:extLst>
              <a:ext uri="{FF2B5EF4-FFF2-40B4-BE49-F238E27FC236}">
                <a16:creationId xmlns:a16="http://schemas.microsoft.com/office/drawing/2014/main" id="{B172B8B1-FAAE-4C55-9A56-25E68862CFA0}"/>
              </a:ext>
            </a:extLst>
          </p:cNvPr>
          <p:cNvSpPr/>
          <p:nvPr/>
        </p:nvSpPr>
        <p:spPr>
          <a:xfrm>
            <a:off x="1038023" y="2546294"/>
            <a:ext cx="568264" cy="61419"/>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35B84A8-8816-4070-B284-89E085FD373F}"/>
              </a:ext>
            </a:extLst>
          </p:cNvPr>
          <p:cNvSpPr txBox="1"/>
          <p:nvPr/>
        </p:nvSpPr>
        <p:spPr>
          <a:xfrm>
            <a:off x="935571" y="3519298"/>
            <a:ext cx="670055" cy="1015663"/>
          </a:xfrm>
          <a:prstGeom prst="rect">
            <a:avLst/>
          </a:prstGeom>
          <a:noFill/>
        </p:spPr>
        <p:txBody>
          <a:bodyPr wrap="none" lIns="0" tIns="0" rIns="0" bIns="0" rtlCol="0">
            <a:spAutoFit/>
          </a:bodyPr>
          <a:lstStyle/>
          <a:p>
            <a:pPr algn="l"/>
            <a:r>
              <a:rPr lang="en-US" sz="6600">
                <a:solidFill>
                  <a:srgbClr val="B6232D"/>
                </a:solidFill>
                <a:latin typeface="#9Slide02 Tieu de rat dai 02" panose="020B0606020202050201" pitchFamily="34" charset="0"/>
              </a:rPr>
              <a:t>02</a:t>
            </a:r>
          </a:p>
        </p:txBody>
      </p:sp>
      <p:sp>
        <p:nvSpPr>
          <p:cNvPr id="42" name="Rectangle 41">
            <a:extLst>
              <a:ext uri="{FF2B5EF4-FFF2-40B4-BE49-F238E27FC236}">
                <a16:creationId xmlns:a16="http://schemas.microsoft.com/office/drawing/2014/main" id="{D6D90FCB-10C6-4B5C-BFFF-FD15844F3436}"/>
              </a:ext>
            </a:extLst>
          </p:cNvPr>
          <p:cNvSpPr/>
          <p:nvPr/>
        </p:nvSpPr>
        <p:spPr>
          <a:xfrm>
            <a:off x="971759" y="3688111"/>
            <a:ext cx="568264" cy="61419"/>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BEBA12-7F26-4A8C-B38D-022E8FF0CB6F}"/>
              </a:ext>
            </a:extLst>
          </p:cNvPr>
          <p:cNvSpPr/>
          <p:nvPr/>
        </p:nvSpPr>
        <p:spPr>
          <a:xfrm>
            <a:off x="971759" y="4450161"/>
            <a:ext cx="568264" cy="61419"/>
          </a:xfrm>
          <a:prstGeom prst="rect">
            <a:avLst/>
          </a:pr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3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p:tgtEl>
                                          <p:spTgt spid="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57200"/>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05137"/>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05136"/>
            <a:ext cx="776209" cy="838200"/>
          </a:xfrm>
          <a:prstGeom prst="rect">
            <a:avLst/>
          </a:prstGeom>
        </p:spPr>
      </p:pic>
      <p:sp>
        <p:nvSpPr>
          <p:cNvPr id="14" name="Rectangle: Rounded Corners 13">
            <a:extLst>
              <a:ext uri="{FF2B5EF4-FFF2-40B4-BE49-F238E27FC236}">
                <a16:creationId xmlns:a16="http://schemas.microsoft.com/office/drawing/2014/main" id="{37C09B36-10A2-497C-A3AF-DBDA12F33415}"/>
              </a:ext>
            </a:extLst>
          </p:cNvPr>
          <p:cNvSpPr/>
          <p:nvPr/>
        </p:nvSpPr>
        <p:spPr>
          <a:xfrm>
            <a:off x="3125348" y="814962"/>
            <a:ext cx="6238376" cy="129041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9AA81F-EE9E-4643-9309-95751521AB39}"/>
              </a:ext>
            </a:extLst>
          </p:cNvPr>
          <p:cNvSpPr txBox="1"/>
          <p:nvPr/>
        </p:nvSpPr>
        <p:spPr>
          <a:xfrm>
            <a:off x="3571527" y="829481"/>
            <a:ext cx="5346015" cy="1231106"/>
          </a:xfrm>
          <a:prstGeom prst="rect">
            <a:avLst/>
          </a:prstGeom>
          <a:noFill/>
        </p:spPr>
        <p:txBody>
          <a:bodyPr wrap="none" lIns="0" tIns="0" rIns="0" bIns="0" rtlCol="0">
            <a:spAutoFit/>
          </a:bodyPr>
          <a:lstStyle/>
          <a:p>
            <a:pPr algn="ctr"/>
            <a:r>
              <a:rPr lang="en-US" sz="4000">
                <a:solidFill>
                  <a:srgbClr val="FFFF00"/>
                </a:solidFill>
                <a:latin typeface="#9Slide04 SFU Fenice Ultra" panose="00000400000000000000" pitchFamily="2" charset="0"/>
              </a:rPr>
              <a:t>Chủ đề </a:t>
            </a:r>
          </a:p>
          <a:p>
            <a:pPr algn="ctr"/>
            <a:r>
              <a:rPr lang="en-US" sz="4000">
                <a:solidFill>
                  <a:srgbClr val="FFFF00"/>
                </a:solidFill>
                <a:latin typeface="#9Slide04 SFU Fenice Ultra" panose="00000400000000000000" pitchFamily="2" charset="0"/>
              </a:rPr>
              <a:t>Năm học 2021-2022</a:t>
            </a:r>
          </a:p>
        </p:txBody>
      </p:sp>
      <p:grpSp>
        <p:nvGrpSpPr>
          <p:cNvPr id="16" name="Group 15">
            <a:extLst>
              <a:ext uri="{FF2B5EF4-FFF2-40B4-BE49-F238E27FC236}">
                <a16:creationId xmlns:a16="http://schemas.microsoft.com/office/drawing/2014/main" id="{63D1A752-219D-4696-AEAC-EFB0617EED28}"/>
              </a:ext>
            </a:extLst>
          </p:cNvPr>
          <p:cNvGrpSpPr/>
          <p:nvPr/>
        </p:nvGrpSpPr>
        <p:grpSpPr>
          <a:xfrm>
            <a:off x="2847627" y="2322301"/>
            <a:ext cx="6759844" cy="3665054"/>
            <a:chOff x="2737194" y="1769292"/>
            <a:chExt cx="6759844" cy="3665054"/>
          </a:xfrm>
        </p:grpSpPr>
        <p:sp>
          <p:nvSpPr>
            <p:cNvPr id="17" name="Rectangle 16">
              <a:extLst>
                <a:ext uri="{FF2B5EF4-FFF2-40B4-BE49-F238E27FC236}">
                  <a16:creationId xmlns:a16="http://schemas.microsoft.com/office/drawing/2014/main" id="{704FEE7F-165C-45D6-8C6B-433759F26A72}"/>
                </a:ext>
              </a:extLst>
            </p:cNvPr>
            <p:cNvSpPr/>
            <p:nvPr/>
          </p:nvSpPr>
          <p:spPr>
            <a:xfrm>
              <a:off x="3014915" y="2007103"/>
              <a:ext cx="6238376" cy="3216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6000"/>
                </a:lnSpc>
              </a:pPr>
              <a:endParaRPr lang="en-US"/>
            </a:p>
          </p:txBody>
        </p:sp>
        <p:sp>
          <p:nvSpPr>
            <p:cNvPr id="18" name="TextBox 17">
              <a:extLst>
                <a:ext uri="{FF2B5EF4-FFF2-40B4-BE49-F238E27FC236}">
                  <a16:creationId xmlns:a16="http://schemas.microsoft.com/office/drawing/2014/main" id="{ABC836E1-F81E-4904-A594-DF2A91025B26}"/>
                </a:ext>
              </a:extLst>
            </p:cNvPr>
            <p:cNvSpPr txBox="1"/>
            <p:nvPr/>
          </p:nvSpPr>
          <p:spPr>
            <a:xfrm>
              <a:off x="3139741" y="2260083"/>
              <a:ext cx="6040652" cy="2753574"/>
            </a:xfrm>
            <a:prstGeom prst="rect">
              <a:avLst/>
            </a:prstGeom>
            <a:noFill/>
          </p:spPr>
          <p:txBody>
            <a:bodyPr wrap="square">
              <a:spAutoFit/>
            </a:bodyPr>
            <a:lstStyle/>
            <a:p>
              <a:pPr algn="ctr">
                <a:lnSpc>
                  <a:spcPct val="76000"/>
                </a:lnSpc>
                <a:spcAft>
                  <a:spcPts val="800"/>
                </a:spcAft>
              </a:pPr>
              <a:r>
                <a:rPr lang="en-US" sz="7000" spc="200">
                  <a:solidFill>
                    <a:srgbClr val="00B050"/>
                  </a:solidFill>
                  <a:effectLst/>
                  <a:latin typeface="#9Slide05 SVNMotion Picture" panose="02040603050506020204" pitchFamily="18" charset="0"/>
                  <a:ea typeface="Calibri" panose="020F0502020204030204" pitchFamily="34" charset="0"/>
                  <a:cs typeface="Times New Roman" panose="02020603050405020304" pitchFamily="18" charset="0"/>
                </a:rPr>
                <a:t>Thiếu nhi Việt Nam</a:t>
              </a:r>
            </a:p>
            <a:p>
              <a:pPr algn="ctr">
                <a:lnSpc>
                  <a:spcPct val="76000"/>
                </a:lnSpc>
                <a:spcAft>
                  <a:spcPts val="800"/>
                </a:spcAft>
              </a:pPr>
              <a:r>
                <a:rPr lang="en-US" sz="7000" spc="200">
                  <a:solidFill>
                    <a:srgbClr val="00B050"/>
                  </a:solidFill>
                  <a:effectLst/>
                  <a:latin typeface="#9Slide05 SVNMotion Picture" panose="02040603050506020204" pitchFamily="18" charset="0"/>
                  <a:ea typeface="Calibri" panose="020F0502020204030204" pitchFamily="34" charset="0"/>
                  <a:cs typeface="Times New Roman" panose="02020603050405020304" pitchFamily="18" charset="0"/>
                </a:rPr>
                <a:t>Học tốt, chăm ngoan</a:t>
              </a:r>
            </a:p>
            <a:p>
              <a:pPr algn="ctr">
                <a:lnSpc>
                  <a:spcPct val="76000"/>
                </a:lnSpc>
                <a:spcAft>
                  <a:spcPts val="800"/>
                </a:spcAft>
              </a:pPr>
              <a:r>
                <a:rPr lang="en-US" sz="7000" spc="200">
                  <a:solidFill>
                    <a:srgbClr val="00B050"/>
                  </a:solidFill>
                  <a:effectLst/>
                  <a:latin typeface="#9Slide05 SVNMotion Picture" panose="02040603050506020204" pitchFamily="18" charset="0"/>
                  <a:ea typeface="Calibri" panose="020F0502020204030204" pitchFamily="34" charset="0"/>
                  <a:cs typeface="Times New Roman" panose="02020603050405020304" pitchFamily="18" charset="0"/>
                </a:rPr>
                <a:t>Vui khỏe, an toàn</a:t>
              </a:r>
            </a:p>
          </p:txBody>
        </p:sp>
        <p:grpSp>
          <p:nvGrpSpPr>
            <p:cNvPr id="19" name="Group 18">
              <a:extLst>
                <a:ext uri="{FF2B5EF4-FFF2-40B4-BE49-F238E27FC236}">
                  <a16:creationId xmlns:a16="http://schemas.microsoft.com/office/drawing/2014/main" id="{49B16F06-987D-4B21-8B7E-1402576844A8}"/>
                </a:ext>
              </a:extLst>
            </p:cNvPr>
            <p:cNvGrpSpPr/>
            <p:nvPr/>
          </p:nvGrpSpPr>
          <p:grpSpPr>
            <a:xfrm>
              <a:off x="2737194" y="1769292"/>
              <a:ext cx="1447800" cy="1447800"/>
              <a:chOff x="2584794" y="1616893"/>
              <a:chExt cx="1447800" cy="1447800"/>
            </a:xfrm>
          </p:grpSpPr>
          <p:sp>
            <p:nvSpPr>
              <p:cNvPr id="23" name="Rectangle 22">
                <a:extLst>
                  <a:ext uri="{FF2B5EF4-FFF2-40B4-BE49-F238E27FC236}">
                    <a16:creationId xmlns:a16="http://schemas.microsoft.com/office/drawing/2014/main" id="{24BB61FC-A69D-4807-B323-088088A2E4BB}"/>
                  </a:ext>
                </a:extLst>
              </p:cNvPr>
              <p:cNvSpPr/>
              <p:nvPr/>
            </p:nvSpPr>
            <p:spPr>
              <a:xfrm>
                <a:off x="2584794" y="1822288"/>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6000"/>
                  </a:lnSpc>
                </a:pPr>
                <a:endParaRPr lang="en-US"/>
              </a:p>
            </p:txBody>
          </p:sp>
          <p:sp>
            <p:nvSpPr>
              <p:cNvPr id="24" name="Rectangle 23">
                <a:extLst>
                  <a:ext uri="{FF2B5EF4-FFF2-40B4-BE49-F238E27FC236}">
                    <a16:creationId xmlns:a16="http://schemas.microsoft.com/office/drawing/2014/main" id="{8A91F573-7FB4-442F-901B-7EBF6F0340FB}"/>
                  </a:ext>
                </a:extLst>
              </p:cNvPr>
              <p:cNvSpPr/>
              <p:nvPr/>
            </p:nvSpPr>
            <p:spPr>
              <a:xfrm rot="5400000">
                <a:off x="2104645" y="2317933"/>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6000"/>
                  </a:lnSpc>
                </a:pPr>
                <a:endParaRPr lang="en-US"/>
              </a:p>
            </p:txBody>
          </p:sp>
        </p:grpSp>
        <p:grpSp>
          <p:nvGrpSpPr>
            <p:cNvPr id="20" name="Group 19">
              <a:extLst>
                <a:ext uri="{FF2B5EF4-FFF2-40B4-BE49-F238E27FC236}">
                  <a16:creationId xmlns:a16="http://schemas.microsoft.com/office/drawing/2014/main" id="{0F6FF94C-3C3B-479E-BA31-1B6ECBBA7070}"/>
                </a:ext>
              </a:extLst>
            </p:cNvPr>
            <p:cNvGrpSpPr/>
            <p:nvPr/>
          </p:nvGrpSpPr>
          <p:grpSpPr>
            <a:xfrm flipH="1" flipV="1">
              <a:off x="8049238" y="3986546"/>
              <a:ext cx="1447800" cy="1447800"/>
              <a:chOff x="2237762" y="1804655"/>
              <a:chExt cx="1447800" cy="1447800"/>
            </a:xfrm>
          </p:grpSpPr>
          <p:sp>
            <p:nvSpPr>
              <p:cNvPr id="21" name="Rectangle 20">
                <a:extLst>
                  <a:ext uri="{FF2B5EF4-FFF2-40B4-BE49-F238E27FC236}">
                    <a16:creationId xmlns:a16="http://schemas.microsoft.com/office/drawing/2014/main" id="{DA2D8C6D-C13B-4823-A8BD-727879409D60}"/>
                  </a:ext>
                </a:extLst>
              </p:cNvPr>
              <p:cNvSpPr/>
              <p:nvPr/>
            </p:nvSpPr>
            <p:spPr>
              <a:xfrm>
                <a:off x="2237762" y="2010050"/>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6000"/>
                  </a:lnSpc>
                </a:pPr>
                <a:endParaRPr lang="en-US"/>
              </a:p>
            </p:txBody>
          </p:sp>
          <p:sp>
            <p:nvSpPr>
              <p:cNvPr id="22" name="Rectangle 21">
                <a:extLst>
                  <a:ext uri="{FF2B5EF4-FFF2-40B4-BE49-F238E27FC236}">
                    <a16:creationId xmlns:a16="http://schemas.microsoft.com/office/drawing/2014/main" id="{D54DE4CE-F261-4B7B-9BE2-9B94ABFA47EB}"/>
                  </a:ext>
                </a:extLst>
              </p:cNvPr>
              <p:cNvSpPr/>
              <p:nvPr/>
            </p:nvSpPr>
            <p:spPr>
              <a:xfrm rot="5400000">
                <a:off x="1757613" y="2505695"/>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6000"/>
                  </a:lnSpc>
                </a:pPr>
                <a:endParaRPr lang="en-US"/>
              </a:p>
            </p:txBody>
          </p:sp>
        </p:grpSp>
      </p:grpSp>
      <p:pic>
        <p:nvPicPr>
          <p:cNvPr id="25" name="Picture 24">
            <a:extLst>
              <a:ext uri="{FF2B5EF4-FFF2-40B4-BE49-F238E27FC236}">
                <a16:creationId xmlns:a16="http://schemas.microsoft.com/office/drawing/2014/main" id="{616DE50A-DF0B-41AC-93E1-EC679A06A5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3317" y="4865138"/>
            <a:ext cx="1066040" cy="920840"/>
          </a:xfrm>
          <a:prstGeom prst="rect">
            <a:avLst/>
          </a:prstGeom>
        </p:spPr>
      </p:pic>
      <p:pic>
        <p:nvPicPr>
          <p:cNvPr id="26" name="Picture 25">
            <a:extLst>
              <a:ext uri="{FF2B5EF4-FFF2-40B4-BE49-F238E27FC236}">
                <a16:creationId xmlns:a16="http://schemas.microsoft.com/office/drawing/2014/main" id="{7465337D-4E2E-4740-8EB1-9C7758AAE8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3022" y="379168"/>
            <a:ext cx="1640514" cy="1640514"/>
          </a:xfrm>
          <a:prstGeom prst="rect">
            <a:avLst/>
          </a:prstGeom>
        </p:spPr>
      </p:pic>
      <p:pic>
        <p:nvPicPr>
          <p:cNvPr id="27" name="Picture 26">
            <a:extLst>
              <a:ext uri="{FF2B5EF4-FFF2-40B4-BE49-F238E27FC236}">
                <a16:creationId xmlns:a16="http://schemas.microsoft.com/office/drawing/2014/main" id="{802AEBBA-B5C2-43B9-8DED-F67F2787D3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4758" y="5335740"/>
            <a:ext cx="513259" cy="443351"/>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820988" y="995367"/>
            <a:ext cx="2182329" cy="369332"/>
          </a:xfrm>
          <a:prstGeom prst="rect">
            <a:avLst/>
          </a:prstGeom>
          <a:noFill/>
        </p:spPr>
        <p:txBody>
          <a:bodyPr wrap="none" lIns="0" tIns="0" rIns="0" bIns="0" rtlCol="0">
            <a:spAutoFit/>
          </a:bodyPr>
          <a:lstStyle/>
          <a:p>
            <a:pPr algn="l"/>
            <a:r>
              <a:rPr lang="en-US" sz="2400" spc="160">
                <a:solidFill>
                  <a:schemeClr val="tx2"/>
                </a:solidFill>
                <a:latin typeface="#9Slide03 Bebas Neue Bold" panose="020B0606020202050201" pitchFamily="34" charset="0"/>
              </a:rPr>
              <a:t>TH VĨNH BÌNH BẮC 4</a:t>
            </a:r>
          </a:p>
        </p:txBody>
      </p:sp>
    </p:spTree>
    <p:extLst>
      <p:ext uri="{BB962C8B-B14F-4D97-AF65-F5344CB8AC3E}">
        <p14:creationId xmlns:p14="http://schemas.microsoft.com/office/powerpoint/2010/main" val="28170795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1" name="Picture 40">
            <a:extLst>
              <a:ext uri="{FF2B5EF4-FFF2-40B4-BE49-F238E27FC236}">
                <a16:creationId xmlns:a16="http://schemas.microsoft.com/office/drawing/2014/main" id="{81B109B2-91C3-49D5-AD8E-EACFF6D2568E}"/>
              </a:ext>
            </a:extLst>
          </p:cNvPr>
          <p:cNvPicPr>
            <a:picLocks noChangeAspect="1"/>
          </p:cNvPicPr>
          <p:nvPr/>
        </p:nvPicPr>
        <p:blipFill rotWithShape="1">
          <a:blip r:embed="rId2">
            <a:extLst>
              <a:ext uri="{28A0092B-C50C-407E-A947-70E740481C1C}">
                <a14:useLocalDpi xmlns:a14="http://schemas.microsoft.com/office/drawing/2010/main" val="0"/>
              </a:ext>
            </a:extLst>
          </a:blip>
          <a:srcRect t="43333" b="23302"/>
          <a:stretch/>
        </p:blipFill>
        <p:spPr>
          <a:xfrm>
            <a:off x="609600" y="5585544"/>
            <a:ext cx="3810000" cy="847459"/>
          </a:xfrm>
          <a:prstGeom prst="rect">
            <a:avLst/>
          </a:prstGeom>
        </p:spPr>
      </p:pic>
      <p:pic>
        <p:nvPicPr>
          <p:cNvPr id="42" name="Picture 41">
            <a:extLst>
              <a:ext uri="{FF2B5EF4-FFF2-40B4-BE49-F238E27FC236}">
                <a16:creationId xmlns:a16="http://schemas.microsoft.com/office/drawing/2014/main" id="{1F21253D-5FE4-4C6C-8DFB-6898CB3059A7}"/>
              </a:ext>
            </a:extLst>
          </p:cNvPr>
          <p:cNvPicPr>
            <a:picLocks noChangeAspect="1"/>
          </p:cNvPicPr>
          <p:nvPr/>
        </p:nvPicPr>
        <p:blipFill rotWithShape="1">
          <a:blip r:embed="rId2">
            <a:extLst>
              <a:ext uri="{28A0092B-C50C-407E-A947-70E740481C1C}">
                <a14:useLocalDpi xmlns:a14="http://schemas.microsoft.com/office/drawing/2010/main" val="0"/>
              </a:ext>
            </a:extLst>
          </a:blip>
          <a:srcRect l="-358" t="43333" r="-1" b="23302"/>
          <a:stretch/>
        </p:blipFill>
        <p:spPr>
          <a:xfrm flipH="1">
            <a:off x="4419600" y="5591442"/>
            <a:ext cx="3810000" cy="844432"/>
          </a:xfrm>
          <a:prstGeom prst="rect">
            <a:avLst/>
          </a:prstGeom>
        </p:spPr>
      </p:pic>
      <p:pic>
        <p:nvPicPr>
          <p:cNvPr id="43" name="Picture 42">
            <a:extLst>
              <a:ext uri="{FF2B5EF4-FFF2-40B4-BE49-F238E27FC236}">
                <a16:creationId xmlns:a16="http://schemas.microsoft.com/office/drawing/2014/main" id="{4903C6D5-FE18-41CC-A2DE-293CC0C80C52}"/>
              </a:ext>
            </a:extLst>
          </p:cNvPr>
          <p:cNvPicPr>
            <a:picLocks noChangeAspect="1"/>
          </p:cNvPicPr>
          <p:nvPr/>
        </p:nvPicPr>
        <p:blipFill rotWithShape="1">
          <a:blip r:embed="rId2">
            <a:extLst>
              <a:ext uri="{28A0092B-C50C-407E-A947-70E740481C1C}">
                <a14:useLocalDpi xmlns:a14="http://schemas.microsoft.com/office/drawing/2010/main" val="0"/>
              </a:ext>
            </a:extLst>
          </a:blip>
          <a:srcRect l="6835" t="43333" b="23302"/>
          <a:stretch/>
        </p:blipFill>
        <p:spPr>
          <a:xfrm flipH="1">
            <a:off x="8182013" y="5585544"/>
            <a:ext cx="3549574" cy="847459"/>
          </a:xfrm>
          <a:prstGeom prst="rect">
            <a:avLst/>
          </a:prstGeom>
        </p:spPr>
      </p:pic>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Website:</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facebook: </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Zalo:</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9Slide02 Noi dung dai"/>
              <a:ea typeface="+mn-ea"/>
              <a:cs typeface="+mn-cs"/>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517450" y="1866429"/>
            <a:ext cx="1129375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1D6F5A"/>
                </a:solidFill>
                <a:effectLst/>
                <a:uLnTx/>
                <a:uFillTx/>
                <a:latin typeface="#9Slide03 Roboto Black" panose="02000000000000000000" pitchFamily="2" charset="0"/>
                <a:ea typeface="#9Slide03 Roboto Black" panose="02000000000000000000" pitchFamily="2" charset="0"/>
                <a:cs typeface="+mn-cs"/>
              </a:rPr>
              <a:t>Công tá</a:t>
            </a:r>
            <a:r>
              <a:rPr kumimoji="0" lang="en-US" sz="4800" b="1" i="0" u="none" strike="noStrike" kern="1200" cap="none" spc="0" normalizeH="0" baseline="0" noProof="0">
                <a:ln>
                  <a:noFill/>
                </a:ln>
                <a:solidFill>
                  <a:srgbClr val="1D6F5A"/>
                </a:solidFill>
                <a:effectLst/>
                <a:uLnTx/>
                <a:uFillTx/>
                <a:latin typeface="#9Slide03 Roboto Black" panose="02000000000000000000" pitchFamily="2" charset="0"/>
                <a:ea typeface="#9Slide03 Roboto Black" panose="02000000000000000000" pitchFamily="2" charset="0"/>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D6F5A"/>
                </a:solidFill>
                <a:effectLst/>
                <a:uLnTx/>
                <a:uFillTx/>
                <a:latin typeface="#9Slide03 Roboto Black" panose="02000000000000000000" pitchFamily="2" charset="0"/>
                <a:ea typeface="#9Slide03 Roboto Black" panose="02000000000000000000" pitchFamily="2" charset="0"/>
                <a:cs typeface="+mn-cs"/>
              </a:rPr>
              <a:t>bảo vệ chăm sóc thiếu nhiên nhi đồng;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D6F5A"/>
                </a:solidFill>
                <a:effectLst/>
                <a:uLnTx/>
                <a:uFillTx/>
                <a:latin typeface="#9Slide03 Roboto Black" panose="02000000000000000000" pitchFamily="2" charset="0"/>
                <a:ea typeface="#9Slide03 Roboto Black" panose="02000000000000000000" pitchFamily="2" charset="0"/>
                <a:cs typeface="+mn-cs"/>
              </a:rPr>
              <a:t>Triển khai luật trẻ em.</a:t>
            </a:r>
            <a:endParaRPr kumimoji="0" lang="en-US" sz="6000" b="0" i="0" u="none" strike="noStrike" kern="1200" cap="none" spc="0" normalizeH="0" baseline="0" noProof="0">
              <a:ln>
                <a:noFill/>
              </a:ln>
              <a:solidFill>
                <a:prstClr val="white"/>
              </a:solidFill>
              <a:effectLst/>
              <a:uLnTx/>
              <a:uFillTx/>
              <a:latin typeface="#9Slide03 Roboto Black" panose="02000000000000000000" pitchFamily="2" charset="0"/>
              <a:ea typeface="#9Slide03 Roboto Black" panose="02000000000000000000" pitchFamily="2" charset="0"/>
              <a:cs typeface="+mn-cs"/>
            </a:endParaRPr>
          </a:p>
        </p:txBody>
      </p:sp>
      <p:grpSp>
        <p:nvGrpSpPr>
          <p:cNvPr id="59" name="Group 58">
            <a:extLst>
              <a:ext uri="{FF2B5EF4-FFF2-40B4-BE49-F238E27FC236}">
                <a16:creationId xmlns:a16="http://schemas.microsoft.com/office/drawing/2014/main" id="{0C5E3C4A-3BD6-499D-BF27-C267DD89EA21}"/>
              </a:ext>
            </a:extLst>
          </p:cNvPr>
          <p:cNvGrpSpPr/>
          <p:nvPr/>
        </p:nvGrpSpPr>
        <p:grpSpPr>
          <a:xfrm>
            <a:off x="8495299" y="3969762"/>
            <a:ext cx="1256830" cy="2350438"/>
            <a:chOff x="4486829" y="7775958"/>
            <a:chExt cx="1138980" cy="2130042"/>
          </a:xfrm>
        </p:grpSpPr>
        <p:pic>
          <p:nvPicPr>
            <p:cNvPr id="60" name="Picture 59">
              <a:extLst>
                <a:ext uri="{FF2B5EF4-FFF2-40B4-BE49-F238E27FC236}">
                  <a16:creationId xmlns:a16="http://schemas.microsoft.com/office/drawing/2014/main" id="{2FAE98C8-E911-408E-AD0B-EE176D498B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829" y="7775958"/>
              <a:ext cx="1138980" cy="2130042"/>
            </a:xfrm>
            <a:prstGeom prst="rect">
              <a:avLst/>
            </a:prstGeom>
          </p:spPr>
        </p:pic>
        <p:pic>
          <p:nvPicPr>
            <p:cNvPr id="61" name="Picture 60">
              <a:extLst>
                <a:ext uri="{FF2B5EF4-FFF2-40B4-BE49-F238E27FC236}">
                  <a16:creationId xmlns:a16="http://schemas.microsoft.com/office/drawing/2014/main" id="{A335B0CD-D8AE-448C-982C-CA807E38F817}"/>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4648200" y="8471256"/>
              <a:ext cx="660073" cy="315058"/>
            </a:xfrm>
            <a:prstGeom prst="rect">
              <a:avLst/>
            </a:prstGeom>
          </p:spPr>
        </p:pic>
      </p:grpSp>
      <p:grpSp>
        <p:nvGrpSpPr>
          <p:cNvPr id="62" name="Group 61">
            <a:extLst>
              <a:ext uri="{FF2B5EF4-FFF2-40B4-BE49-F238E27FC236}">
                <a16:creationId xmlns:a16="http://schemas.microsoft.com/office/drawing/2014/main" id="{B0C34E30-5328-47C6-ABF9-A3FA3B4FA4D7}"/>
              </a:ext>
            </a:extLst>
          </p:cNvPr>
          <p:cNvGrpSpPr/>
          <p:nvPr/>
        </p:nvGrpSpPr>
        <p:grpSpPr>
          <a:xfrm>
            <a:off x="7292925" y="4163584"/>
            <a:ext cx="1174733" cy="2350437"/>
            <a:chOff x="5625809" y="7362080"/>
            <a:chExt cx="1000632" cy="2002091"/>
          </a:xfrm>
        </p:grpSpPr>
        <p:pic>
          <p:nvPicPr>
            <p:cNvPr id="63" name="Picture 62">
              <a:extLst>
                <a:ext uri="{FF2B5EF4-FFF2-40B4-BE49-F238E27FC236}">
                  <a16:creationId xmlns:a16="http://schemas.microsoft.com/office/drawing/2014/main" id="{B1F86A7F-AE0C-4D6F-833B-DF34ED8C0D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5809" y="7362080"/>
              <a:ext cx="1000632" cy="2002091"/>
            </a:xfrm>
            <a:prstGeom prst="rect">
              <a:avLst/>
            </a:prstGeom>
          </p:spPr>
        </p:pic>
        <p:pic>
          <p:nvPicPr>
            <p:cNvPr id="64" name="Picture 63">
              <a:extLst>
                <a:ext uri="{FF2B5EF4-FFF2-40B4-BE49-F238E27FC236}">
                  <a16:creationId xmlns:a16="http://schemas.microsoft.com/office/drawing/2014/main" id="{1CB4516C-1A64-4DF7-A29D-3FC2CC665489}"/>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5873714" y="8064794"/>
              <a:ext cx="527086" cy="251582"/>
            </a:xfrm>
            <a:prstGeom prst="rect">
              <a:avLst/>
            </a:prstGeom>
          </p:spPr>
        </p:pic>
      </p:grpSp>
      <p:pic>
        <p:nvPicPr>
          <p:cNvPr id="65" name="Google Shape;91;p1">
            <a:extLst>
              <a:ext uri="{FF2B5EF4-FFF2-40B4-BE49-F238E27FC236}">
                <a16:creationId xmlns:a16="http://schemas.microsoft.com/office/drawing/2014/main" id="{375A3A97-BF37-41F8-AF87-05263828DE7A}"/>
              </a:ext>
            </a:extLst>
          </p:cNvPr>
          <p:cNvPicPr preferRelativeResize="0"/>
          <p:nvPr/>
        </p:nvPicPr>
        <p:blipFill rotWithShape="1">
          <a:blip r:embed="rId13">
            <a:alphaModFix/>
          </a:blip>
          <a:srcRect/>
          <a:stretch/>
        </p:blipFill>
        <p:spPr>
          <a:xfrm rot="21408806">
            <a:off x="9110316" y="4889357"/>
            <a:ext cx="2563055" cy="1570643"/>
          </a:xfrm>
          <a:prstGeom prst="rect">
            <a:avLst/>
          </a:prstGeom>
          <a:noFill/>
          <a:ln>
            <a:noFill/>
          </a:ln>
        </p:spPr>
      </p:pic>
      <p:sp>
        <p:nvSpPr>
          <p:cNvPr id="38" name="TextBox 37">
            <a:extLst>
              <a:ext uri="{FF2B5EF4-FFF2-40B4-BE49-F238E27FC236}">
                <a16:creationId xmlns:a16="http://schemas.microsoft.com/office/drawing/2014/main" id="{0A993D37-1C71-4E4F-8C5C-37359D5D20B8}"/>
              </a:ext>
            </a:extLst>
          </p:cNvPr>
          <p:cNvSpPr txBox="1"/>
          <p:nvPr/>
        </p:nvSpPr>
        <p:spPr>
          <a:xfrm>
            <a:off x="6422370" y="613535"/>
            <a:ext cx="1601400"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39" name="TextBox 38">
            <a:extLst>
              <a:ext uri="{FF2B5EF4-FFF2-40B4-BE49-F238E27FC236}">
                <a16:creationId xmlns:a16="http://schemas.microsoft.com/office/drawing/2014/main" id="{FBBBD39F-BD7A-44AB-B392-6A6D8E67EC3A}"/>
              </a:ext>
            </a:extLst>
          </p:cNvPr>
          <p:cNvSpPr txBox="1"/>
          <p:nvPr/>
        </p:nvSpPr>
        <p:spPr>
          <a:xfrm>
            <a:off x="6975655" y="716660"/>
            <a:ext cx="4664740" cy="86177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40" name="TextBox 39">
            <a:extLst>
              <a:ext uri="{FF2B5EF4-FFF2-40B4-BE49-F238E27FC236}">
                <a16:creationId xmlns:a16="http://schemas.microsoft.com/office/drawing/2014/main" id="{B15CD971-B142-4B45-8036-8DCDF5AD8EFB}"/>
              </a:ext>
            </a:extLst>
          </p:cNvPr>
          <p:cNvSpPr txBox="1"/>
          <p:nvPr/>
        </p:nvSpPr>
        <p:spPr>
          <a:xfrm>
            <a:off x="8158993" y="1517342"/>
            <a:ext cx="229806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spTree>
    <p:extLst>
      <p:ext uri="{BB962C8B-B14F-4D97-AF65-F5344CB8AC3E}">
        <p14:creationId xmlns:p14="http://schemas.microsoft.com/office/powerpoint/2010/main" val="12238428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0" name="Rectangle: Rounded Corners 99">
            <a:extLst>
              <a:ext uri="{FF2B5EF4-FFF2-40B4-BE49-F238E27FC236}">
                <a16:creationId xmlns:a16="http://schemas.microsoft.com/office/drawing/2014/main" id="{400468FB-42A6-4DEE-8CD1-8C86FB727D2C}"/>
              </a:ext>
            </a:extLst>
          </p:cNvPr>
          <p:cNvSpPr/>
          <p:nvPr/>
        </p:nvSpPr>
        <p:spPr>
          <a:xfrm>
            <a:off x="1522753" y="4773470"/>
            <a:ext cx="8607297" cy="12989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8072FF5A-54D9-486C-A9A9-29534C401D6C}"/>
              </a:ext>
            </a:extLst>
          </p:cNvPr>
          <p:cNvSpPr/>
          <p:nvPr/>
        </p:nvSpPr>
        <p:spPr>
          <a:xfrm>
            <a:off x="2120024" y="3199985"/>
            <a:ext cx="8607297" cy="12989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5E8EAAB-62CA-4054-8C6F-6466056820A8}"/>
              </a:ext>
            </a:extLst>
          </p:cNvPr>
          <p:cNvSpPr/>
          <p:nvPr/>
        </p:nvSpPr>
        <p:spPr>
          <a:xfrm>
            <a:off x="1285486" y="1565851"/>
            <a:ext cx="8607297" cy="12989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Website:</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facebook: </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Zalo:</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103"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208970" y="691140"/>
            <a:ext cx="17222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9Slide02 Noi dung dai"/>
              <a:ea typeface="+mn-ea"/>
              <a:cs typeface="+mn-cs"/>
            </a:endParaRPr>
          </a:p>
        </p:txBody>
      </p:sp>
      <p:sp>
        <p:nvSpPr>
          <p:cNvPr id="51" name="TextBox 50">
            <a:extLst>
              <a:ext uri="{FF2B5EF4-FFF2-40B4-BE49-F238E27FC236}">
                <a16:creationId xmlns:a16="http://schemas.microsoft.com/office/drawing/2014/main" id="{12E2333D-58D8-4527-8FA5-9CE0E6AC1175}"/>
              </a:ext>
            </a:extLst>
          </p:cNvPr>
          <p:cNvSpPr txBox="1"/>
          <p:nvPr/>
        </p:nvSpPr>
        <p:spPr>
          <a:xfrm>
            <a:off x="6850602" y="100602"/>
            <a:ext cx="1601400"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53" name="TextBox 52">
            <a:extLst>
              <a:ext uri="{FF2B5EF4-FFF2-40B4-BE49-F238E27FC236}">
                <a16:creationId xmlns:a16="http://schemas.microsoft.com/office/drawing/2014/main" id="{D7CEC468-E346-4989-9A5A-E7F97CE54BA1}"/>
              </a:ext>
            </a:extLst>
          </p:cNvPr>
          <p:cNvSpPr txBox="1"/>
          <p:nvPr/>
        </p:nvSpPr>
        <p:spPr>
          <a:xfrm>
            <a:off x="7403887" y="203727"/>
            <a:ext cx="4664740" cy="86177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54" name="TextBox 53">
            <a:extLst>
              <a:ext uri="{FF2B5EF4-FFF2-40B4-BE49-F238E27FC236}">
                <a16:creationId xmlns:a16="http://schemas.microsoft.com/office/drawing/2014/main" id="{87231655-CA13-4259-8000-6C5DEC3E010D}"/>
              </a:ext>
            </a:extLst>
          </p:cNvPr>
          <p:cNvSpPr txBox="1"/>
          <p:nvPr/>
        </p:nvSpPr>
        <p:spPr>
          <a:xfrm>
            <a:off x="8587225" y="1004409"/>
            <a:ext cx="229806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grpSp>
        <p:nvGrpSpPr>
          <p:cNvPr id="29" name="Group 28">
            <a:extLst>
              <a:ext uri="{FF2B5EF4-FFF2-40B4-BE49-F238E27FC236}">
                <a16:creationId xmlns:a16="http://schemas.microsoft.com/office/drawing/2014/main" id="{7476C95A-00E4-4683-A9F6-27B4D32669CA}"/>
              </a:ext>
            </a:extLst>
          </p:cNvPr>
          <p:cNvGrpSpPr/>
          <p:nvPr/>
        </p:nvGrpSpPr>
        <p:grpSpPr>
          <a:xfrm>
            <a:off x="769829" y="1330274"/>
            <a:ext cx="1894175" cy="1907320"/>
            <a:chOff x="769829" y="1330274"/>
            <a:chExt cx="1894175" cy="1907320"/>
          </a:xfrm>
        </p:grpSpPr>
        <p:sp>
          <p:nvSpPr>
            <p:cNvPr id="19" name="Oval 18">
              <a:extLst>
                <a:ext uri="{FF2B5EF4-FFF2-40B4-BE49-F238E27FC236}">
                  <a16:creationId xmlns:a16="http://schemas.microsoft.com/office/drawing/2014/main" id="{6ED824B4-6D07-411B-BD6B-E0A155C3D8EC}"/>
                </a:ext>
              </a:extLst>
            </p:cNvPr>
            <p:cNvSpPr/>
            <p:nvPr/>
          </p:nvSpPr>
          <p:spPr>
            <a:xfrm>
              <a:off x="919966" y="1365191"/>
              <a:ext cx="1722265" cy="1722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7225F7A-81C7-4F2D-9E9E-AB2141477069}"/>
                </a:ext>
              </a:extLst>
            </p:cNvPr>
            <p:cNvSpPr/>
            <p:nvPr/>
          </p:nvSpPr>
          <p:spPr>
            <a:xfrm>
              <a:off x="769829" y="1704653"/>
              <a:ext cx="1219982" cy="1532941"/>
            </a:xfrm>
            <a:custGeom>
              <a:avLst/>
              <a:gdLst>
                <a:gd name="connsiteX0" fmla="*/ 146137 w 1219982"/>
                <a:gd name="connsiteY0" fmla="*/ 0 h 1532941"/>
                <a:gd name="connsiteX1" fmla="*/ 208356 w 1219982"/>
                <a:gd name="connsiteY1" fmla="*/ 87556 h 1532941"/>
                <a:gd name="connsiteX2" fmla="*/ 170358 w 1219982"/>
                <a:gd name="connsiteY2" fmla="*/ 166434 h 1532941"/>
                <a:gd name="connsiteX3" fmla="*/ 98639 w 1219982"/>
                <a:gd name="connsiteY3" fmla="*/ 521671 h 1532941"/>
                <a:gd name="connsiteX4" fmla="*/ 1011269 w 1219982"/>
                <a:gd name="connsiteY4" fmla="*/ 1434301 h 1532941"/>
                <a:gd name="connsiteX5" fmla="*/ 1104580 w 1219982"/>
                <a:gd name="connsiteY5" fmla="*/ 1429589 h 1532941"/>
                <a:gd name="connsiteX6" fmla="*/ 1156413 w 1219982"/>
                <a:gd name="connsiteY6" fmla="*/ 1421679 h 1532941"/>
                <a:gd name="connsiteX7" fmla="*/ 1219982 w 1219982"/>
                <a:gd name="connsiteY7" fmla="*/ 1511134 h 1532941"/>
                <a:gd name="connsiteX8" fmla="*/ 1215076 w 1219982"/>
                <a:gd name="connsiteY8" fmla="*/ 1512396 h 1532941"/>
                <a:gd name="connsiteX9" fmla="*/ 1011270 w 1219982"/>
                <a:gd name="connsiteY9" fmla="*/ 1532941 h 1532941"/>
                <a:gd name="connsiteX10" fmla="*/ 0 w 1219982"/>
                <a:gd name="connsiteY10" fmla="*/ 521671 h 1532941"/>
                <a:gd name="connsiteX11" fmla="*/ 122055 w 1219982"/>
                <a:gd name="connsiteY11" fmla="*/ 39640 h 15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982" h="1532941">
                  <a:moveTo>
                    <a:pt x="146137" y="0"/>
                  </a:moveTo>
                  <a:lnTo>
                    <a:pt x="208356" y="87556"/>
                  </a:lnTo>
                  <a:lnTo>
                    <a:pt x="170358" y="166434"/>
                  </a:lnTo>
                  <a:cubicBezTo>
                    <a:pt x="124176" y="275620"/>
                    <a:pt x="98639" y="395663"/>
                    <a:pt x="98639" y="521671"/>
                  </a:cubicBezTo>
                  <a:cubicBezTo>
                    <a:pt x="98639" y="1025703"/>
                    <a:pt x="507237" y="1434301"/>
                    <a:pt x="1011269" y="1434301"/>
                  </a:cubicBezTo>
                  <a:cubicBezTo>
                    <a:pt x="1042771" y="1434301"/>
                    <a:pt x="1073900" y="1432705"/>
                    <a:pt x="1104580" y="1429589"/>
                  </a:cubicBezTo>
                  <a:lnTo>
                    <a:pt x="1156413" y="1421679"/>
                  </a:lnTo>
                  <a:lnTo>
                    <a:pt x="1219982" y="1511134"/>
                  </a:lnTo>
                  <a:lnTo>
                    <a:pt x="1215076" y="1512396"/>
                  </a:lnTo>
                  <a:cubicBezTo>
                    <a:pt x="1149245" y="1525867"/>
                    <a:pt x="1081084" y="1532941"/>
                    <a:pt x="1011270" y="1532941"/>
                  </a:cubicBezTo>
                  <a:cubicBezTo>
                    <a:pt x="452761" y="1532941"/>
                    <a:pt x="0" y="1080180"/>
                    <a:pt x="0" y="521671"/>
                  </a:cubicBezTo>
                  <a:cubicBezTo>
                    <a:pt x="0" y="347137"/>
                    <a:pt x="44215" y="182930"/>
                    <a:pt x="122055" y="3964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eeform: Shape 83">
              <a:extLst>
                <a:ext uri="{FF2B5EF4-FFF2-40B4-BE49-F238E27FC236}">
                  <a16:creationId xmlns:a16="http://schemas.microsoft.com/office/drawing/2014/main" id="{6CDF9D6A-697F-47CA-8061-4D625014303F}"/>
                </a:ext>
              </a:extLst>
            </p:cNvPr>
            <p:cNvSpPr/>
            <p:nvPr/>
          </p:nvSpPr>
          <p:spPr>
            <a:xfrm>
              <a:off x="1254882" y="1330274"/>
              <a:ext cx="1409122" cy="1435340"/>
            </a:xfrm>
            <a:custGeom>
              <a:avLst/>
              <a:gdLst>
                <a:gd name="connsiteX0" fmla="*/ 513073 w 1409122"/>
                <a:gd name="connsiteY0" fmla="*/ 0 h 1435340"/>
                <a:gd name="connsiteX1" fmla="*/ 1409122 w 1409122"/>
                <a:gd name="connsiteY1" fmla="*/ 896049 h 1435340"/>
                <a:gd name="connsiteX2" fmla="*/ 1256091 w 1409122"/>
                <a:gd name="connsiteY2" fmla="*/ 1397039 h 1435340"/>
                <a:gd name="connsiteX3" fmla="*/ 1224490 w 1409122"/>
                <a:gd name="connsiteY3" fmla="*/ 1435340 h 1435340"/>
                <a:gd name="connsiteX4" fmla="*/ 1178404 w 1409122"/>
                <a:gd name="connsiteY4" fmla="*/ 1387453 h 1435340"/>
                <a:gd name="connsiteX5" fmla="*/ 1201092 w 1409122"/>
                <a:gd name="connsiteY5" fmla="*/ 1359955 h 1435340"/>
                <a:gd name="connsiteX6" fmla="*/ 1342796 w 1409122"/>
                <a:gd name="connsiteY6" fmla="*/ 896049 h 1435340"/>
                <a:gd name="connsiteX7" fmla="*/ 513073 w 1409122"/>
                <a:gd name="connsiteY7" fmla="*/ 66326 h 1435340"/>
                <a:gd name="connsiteX8" fmla="*/ 49167 w 1409122"/>
                <a:gd name="connsiteY8" fmla="*/ 208030 h 1435340"/>
                <a:gd name="connsiteX9" fmla="*/ 45916 w 1409122"/>
                <a:gd name="connsiteY9" fmla="*/ 210712 h 1435340"/>
                <a:gd name="connsiteX10" fmla="*/ 0 w 1409122"/>
                <a:gd name="connsiteY10" fmla="*/ 163002 h 1435340"/>
                <a:gd name="connsiteX11" fmla="*/ 12084 w 1409122"/>
                <a:gd name="connsiteY11" fmla="*/ 153031 h 1435340"/>
                <a:gd name="connsiteX12" fmla="*/ 513073 w 1409122"/>
                <a:gd name="connsiteY12" fmla="*/ 0 h 143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122" h="1435340">
                  <a:moveTo>
                    <a:pt x="513073" y="0"/>
                  </a:moveTo>
                  <a:cubicBezTo>
                    <a:pt x="1007947" y="0"/>
                    <a:pt x="1409122" y="401175"/>
                    <a:pt x="1409122" y="896049"/>
                  </a:cubicBezTo>
                  <a:cubicBezTo>
                    <a:pt x="1409122" y="1081627"/>
                    <a:pt x="1352707" y="1254028"/>
                    <a:pt x="1256091" y="1397039"/>
                  </a:cubicBezTo>
                  <a:lnTo>
                    <a:pt x="1224490" y="1435340"/>
                  </a:lnTo>
                  <a:lnTo>
                    <a:pt x="1178404" y="1387453"/>
                  </a:lnTo>
                  <a:lnTo>
                    <a:pt x="1201092" y="1359955"/>
                  </a:lnTo>
                  <a:cubicBezTo>
                    <a:pt x="1290557" y="1227530"/>
                    <a:pt x="1342796" y="1067890"/>
                    <a:pt x="1342796" y="896049"/>
                  </a:cubicBezTo>
                  <a:cubicBezTo>
                    <a:pt x="1342796" y="437806"/>
                    <a:pt x="971316" y="66326"/>
                    <a:pt x="513073" y="66326"/>
                  </a:cubicBezTo>
                  <a:cubicBezTo>
                    <a:pt x="341232" y="66326"/>
                    <a:pt x="181592" y="118565"/>
                    <a:pt x="49167" y="208030"/>
                  </a:cubicBezTo>
                  <a:lnTo>
                    <a:pt x="45916" y="210712"/>
                  </a:lnTo>
                  <a:lnTo>
                    <a:pt x="0" y="163002"/>
                  </a:lnTo>
                  <a:lnTo>
                    <a:pt x="12084" y="153031"/>
                  </a:lnTo>
                  <a:cubicBezTo>
                    <a:pt x="155094" y="56415"/>
                    <a:pt x="327495" y="0"/>
                    <a:pt x="513073"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a:extLst>
              <a:ext uri="{FF2B5EF4-FFF2-40B4-BE49-F238E27FC236}">
                <a16:creationId xmlns:a16="http://schemas.microsoft.com/office/drawing/2014/main" id="{EC18DD98-AB1E-49A1-90D7-FB16365F3176}"/>
              </a:ext>
            </a:extLst>
          </p:cNvPr>
          <p:cNvGrpSpPr/>
          <p:nvPr/>
        </p:nvGrpSpPr>
        <p:grpSpPr>
          <a:xfrm rot="16200000">
            <a:off x="9627535" y="2957040"/>
            <a:ext cx="1894175" cy="1907320"/>
            <a:chOff x="769829" y="1330274"/>
            <a:chExt cx="1894175" cy="1907320"/>
          </a:xfrm>
        </p:grpSpPr>
        <p:sp>
          <p:nvSpPr>
            <p:cNvPr id="92" name="Oval 91">
              <a:extLst>
                <a:ext uri="{FF2B5EF4-FFF2-40B4-BE49-F238E27FC236}">
                  <a16:creationId xmlns:a16="http://schemas.microsoft.com/office/drawing/2014/main" id="{0D0FCBD9-CDC4-40DB-9EB1-CF06EE5F4F2D}"/>
                </a:ext>
              </a:extLst>
            </p:cNvPr>
            <p:cNvSpPr/>
            <p:nvPr/>
          </p:nvSpPr>
          <p:spPr>
            <a:xfrm>
              <a:off x="919966" y="1365191"/>
              <a:ext cx="1722265" cy="1722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5F7C8FE-75B8-4676-B007-AD094259FB7B}"/>
                </a:ext>
              </a:extLst>
            </p:cNvPr>
            <p:cNvSpPr/>
            <p:nvPr/>
          </p:nvSpPr>
          <p:spPr>
            <a:xfrm>
              <a:off x="769829" y="1704653"/>
              <a:ext cx="1219982" cy="1532941"/>
            </a:xfrm>
            <a:custGeom>
              <a:avLst/>
              <a:gdLst>
                <a:gd name="connsiteX0" fmla="*/ 146137 w 1219982"/>
                <a:gd name="connsiteY0" fmla="*/ 0 h 1532941"/>
                <a:gd name="connsiteX1" fmla="*/ 208356 w 1219982"/>
                <a:gd name="connsiteY1" fmla="*/ 87556 h 1532941"/>
                <a:gd name="connsiteX2" fmla="*/ 170358 w 1219982"/>
                <a:gd name="connsiteY2" fmla="*/ 166434 h 1532941"/>
                <a:gd name="connsiteX3" fmla="*/ 98639 w 1219982"/>
                <a:gd name="connsiteY3" fmla="*/ 521671 h 1532941"/>
                <a:gd name="connsiteX4" fmla="*/ 1011269 w 1219982"/>
                <a:gd name="connsiteY4" fmla="*/ 1434301 h 1532941"/>
                <a:gd name="connsiteX5" fmla="*/ 1104580 w 1219982"/>
                <a:gd name="connsiteY5" fmla="*/ 1429589 h 1532941"/>
                <a:gd name="connsiteX6" fmla="*/ 1156413 w 1219982"/>
                <a:gd name="connsiteY6" fmla="*/ 1421679 h 1532941"/>
                <a:gd name="connsiteX7" fmla="*/ 1219982 w 1219982"/>
                <a:gd name="connsiteY7" fmla="*/ 1511134 h 1532941"/>
                <a:gd name="connsiteX8" fmla="*/ 1215076 w 1219982"/>
                <a:gd name="connsiteY8" fmla="*/ 1512396 h 1532941"/>
                <a:gd name="connsiteX9" fmla="*/ 1011270 w 1219982"/>
                <a:gd name="connsiteY9" fmla="*/ 1532941 h 1532941"/>
                <a:gd name="connsiteX10" fmla="*/ 0 w 1219982"/>
                <a:gd name="connsiteY10" fmla="*/ 521671 h 1532941"/>
                <a:gd name="connsiteX11" fmla="*/ 122055 w 1219982"/>
                <a:gd name="connsiteY11" fmla="*/ 39640 h 15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982" h="1532941">
                  <a:moveTo>
                    <a:pt x="146137" y="0"/>
                  </a:moveTo>
                  <a:lnTo>
                    <a:pt x="208356" y="87556"/>
                  </a:lnTo>
                  <a:lnTo>
                    <a:pt x="170358" y="166434"/>
                  </a:lnTo>
                  <a:cubicBezTo>
                    <a:pt x="124176" y="275620"/>
                    <a:pt x="98639" y="395663"/>
                    <a:pt x="98639" y="521671"/>
                  </a:cubicBezTo>
                  <a:cubicBezTo>
                    <a:pt x="98639" y="1025703"/>
                    <a:pt x="507237" y="1434301"/>
                    <a:pt x="1011269" y="1434301"/>
                  </a:cubicBezTo>
                  <a:cubicBezTo>
                    <a:pt x="1042771" y="1434301"/>
                    <a:pt x="1073900" y="1432705"/>
                    <a:pt x="1104580" y="1429589"/>
                  </a:cubicBezTo>
                  <a:lnTo>
                    <a:pt x="1156413" y="1421679"/>
                  </a:lnTo>
                  <a:lnTo>
                    <a:pt x="1219982" y="1511134"/>
                  </a:lnTo>
                  <a:lnTo>
                    <a:pt x="1215076" y="1512396"/>
                  </a:lnTo>
                  <a:cubicBezTo>
                    <a:pt x="1149245" y="1525867"/>
                    <a:pt x="1081084" y="1532941"/>
                    <a:pt x="1011270" y="1532941"/>
                  </a:cubicBezTo>
                  <a:cubicBezTo>
                    <a:pt x="452761" y="1532941"/>
                    <a:pt x="0" y="1080180"/>
                    <a:pt x="0" y="521671"/>
                  </a:cubicBezTo>
                  <a:cubicBezTo>
                    <a:pt x="0" y="347137"/>
                    <a:pt x="44215" y="182930"/>
                    <a:pt x="122055" y="3964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eeform: Shape 93">
              <a:extLst>
                <a:ext uri="{FF2B5EF4-FFF2-40B4-BE49-F238E27FC236}">
                  <a16:creationId xmlns:a16="http://schemas.microsoft.com/office/drawing/2014/main" id="{44CBC421-94FE-4082-8107-D72B24C73917}"/>
                </a:ext>
              </a:extLst>
            </p:cNvPr>
            <p:cNvSpPr/>
            <p:nvPr/>
          </p:nvSpPr>
          <p:spPr>
            <a:xfrm>
              <a:off x="1254882" y="1330274"/>
              <a:ext cx="1409122" cy="1435340"/>
            </a:xfrm>
            <a:custGeom>
              <a:avLst/>
              <a:gdLst>
                <a:gd name="connsiteX0" fmla="*/ 513073 w 1409122"/>
                <a:gd name="connsiteY0" fmla="*/ 0 h 1435340"/>
                <a:gd name="connsiteX1" fmla="*/ 1409122 w 1409122"/>
                <a:gd name="connsiteY1" fmla="*/ 896049 h 1435340"/>
                <a:gd name="connsiteX2" fmla="*/ 1256091 w 1409122"/>
                <a:gd name="connsiteY2" fmla="*/ 1397039 h 1435340"/>
                <a:gd name="connsiteX3" fmla="*/ 1224490 w 1409122"/>
                <a:gd name="connsiteY3" fmla="*/ 1435340 h 1435340"/>
                <a:gd name="connsiteX4" fmla="*/ 1178404 w 1409122"/>
                <a:gd name="connsiteY4" fmla="*/ 1387453 h 1435340"/>
                <a:gd name="connsiteX5" fmla="*/ 1201092 w 1409122"/>
                <a:gd name="connsiteY5" fmla="*/ 1359955 h 1435340"/>
                <a:gd name="connsiteX6" fmla="*/ 1342796 w 1409122"/>
                <a:gd name="connsiteY6" fmla="*/ 896049 h 1435340"/>
                <a:gd name="connsiteX7" fmla="*/ 513073 w 1409122"/>
                <a:gd name="connsiteY7" fmla="*/ 66326 h 1435340"/>
                <a:gd name="connsiteX8" fmla="*/ 49167 w 1409122"/>
                <a:gd name="connsiteY8" fmla="*/ 208030 h 1435340"/>
                <a:gd name="connsiteX9" fmla="*/ 45916 w 1409122"/>
                <a:gd name="connsiteY9" fmla="*/ 210712 h 1435340"/>
                <a:gd name="connsiteX10" fmla="*/ 0 w 1409122"/>
                <a:gd name="connsiteY10" fmla="*/ 163002 h 1435340"/>
                <a:gd name="connsiteX11" fmla="*/ 12084 w 1409122"/>
                <a:gd name="connsiteY11" fmla="*/ 153031 h 1435340"/>
                <a:gd name="connsiteX12" fmla="*/ 513073 w 1409122"/>
                <a:gd name="connsiteY12" fmla="*/ 0 h 143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122" h="1435340">
                  <a:moveTo>
                    <a:pt x="513073" y="0"/>
                  </a:moveTo>
                  <a:cubicBezTo>
                    <a:pt x="1007947" y="0"/>
                    <a:pt x="1409122" y="401175"/>
                    <a:pt x="1409122" y="896049"/>
                  </a:cubicBezTo>
                  <a:cubicBezTo>
                    <a:pt x="1409122" y="1081627"/>
                    <a:pt x="1352707" y="1254028"/>
                    <a:pt x="1256091" y="1397039"/>
                  </a:cubicBezTo>
                  <a:lnTo>
                    <a:pt x="1224490" y="1435340"/>
                  </a:lnTo>
                  <a:lnTo>
                    <a:pt x="1178404" y="1387453"/>
                  </a:lnTo>
                  <a:lnTo>
                    <a:pt x="1201092" y="1359955"/>
                  </a:lnTo>
                  <a:cubicBezTo>
                    <a:pt x="1290557" y="1227530"/>
                    <a:pt x="1342796" y="1067890"/>
                    <a:pt x="1342796" y="896049"/>
                  </a:cubicBezTo>
                  <a:cubicBezTo>
                    <a:pt x="1342796" y="437806"/>
                    <a:pt x="971316" y="66326"/>
                    <a:pt x="513073" y="66326"/>
                  </a:cubicBezTo>
                  <a:cubicBezTo>
                    <a:pt x="341232" y="66326"/>
                    <a:pt x="181592" y="118565"/>
                    <a:pt x="49167" y="208030"/>
                  </a:cubicBezTo>
                  <a:lnTo>
                    <a:pt x="45916" y="210712"/>
                  </a:lnTo>
                  <a:lnTo>
                    <a:pt x="0" y="163002"/>
                  </a:lnTo>
                  <a:lnTo>
                    <a:pt x="12084" y="153031"/>
                  </a:lnTo>
                  <a:cubicBezTo>
                    <a:pt x="155094" y="56415"/>
                    <a:pt x="327495" y="0"/>
                    <a:pt x="513073"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5" name="Group 94">
            <a:extLst>
              <a:ext uri="{FF2B5EF4-FFF2-40B4-BE49-F238E27FC236}">
                <a16:creationId xmlns:a16="http://schemas.microsoft.com/office/drawing/2014/main" id="{502E09C7-3D24-4A3B-9C56-5BBA5ECDAF5E}"/>
              </a:ext>
            </a:extLst>
          </p:cNvPr>
          <p:cNvGrpSpPr/>
          <p:nvPr/>
        </p:nvGrpSpPr>
        <p:grpSpPr>
          <a:xfrm>
            <a:off x="834010" y="4446621"/>
            <a:ext cx="1894175" cy="1907320"/>
            <a:chOff x="769829" y="1330274"/>
            <a:chExt cx="1894175" cy="1907320"/>
          </a:xfrm>
        </p:grpSpPr>
        <p:sp>
          <p:nvSpPr>
            <p:cNvPr id="96" name="Oval 95">
              <a:extLst>
                <a:ext uri="{FF2B5EF4-FFF2-40B4-BE49-F238E27FC236}">
                  <a16:creationId xmlns:a16="http://schemas.microsoft.com/office/drawing/2014/main" id="{F3F9A9F9-CAA6-4A7F-8CAA-3E11F2653249}"/>
                </a:ext>
              </a:extLst>
            </p:cNvPr>
            <p:cNvSpPr/>
            <p:nvPr/>
          </p:nvSpPr>
          <p:spPr>
            <a:xfrm>
              <a:off x="919966" y="1365191"/>
              <a:ext cx="1722265" cy="1722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65DCF0E8-4738-4C78-9537-24A63ECD46FB}"/>
                </a:ext>
              </a:extLst>
            </p:cNvPr>
            <p:cNvSpPr/>
            <p:nvPr/>
          </p:nvSpPr>
          <p:spPr>
            <a:xfrm>
              <a:off x="769829" y="1704653"/>
              <a:ext cx="1219982" cy="1532941"/>
            </a:xfrm>
            <a:custGeom>
              <a:avLst/>
              <a:gdLst>
                <a:gd name="connsiteX0" fmla="*/ 146137 w 1219982"/>
                <a:gd name="connsiteY0" fmla="*/ 0 h 1532941"/>
                <a:gd name="connsiteX1" fmla="*/ 208356 w 1219982"/>
                <a:gd name="connsiteY1" fmla="*/ 87556 h 1532941"/>
                <a:gd name="connsiteX2" fmla="*/ 170358 w 1219982"/>
                <a:gd name="connsiteY2" fmla="*/ 166434 h 1532941"/>
                <a:gd name="connsiteX3" fmla="*/ 98639 w 1219982"/>
                <a:gd name="connsiteY3" fmla="*/ 521671 h 1532941"/>
                <a:gd name="connsiteX4" fmla="*/ 1011269 w 1219982"/>
                <a:gd name="connsiteY4" fmla="*/ 1434301 h 1532941"/>
                <a:gd name="connsiteX5" fmla="*/ 1104580 w 1219982"/>
                <a:gd name="connsiteY5" fmla="*/ 1429589 h 1532941"/>
                <a:gd name="connsiteX6" fmla="*/ 1156413 w 1219982"/>
                <a:gd name="connsiteY6" fmla="*/ 1421679 h 1532941"/>
                <a:gd name="connsiteX7" fmla="*/ 1219982 w 1219982"/>
                <a:gd name="connsiteY7" fmla="*/ 1511134 h 1532941"/>
                <a:gd name="connsiteX8" fmla="*/ 1215076 w 1219982"/>
                <a:gd name="connsiteY8" fmla="*/ 1512396 h 1532941"/>
                <a:gd name="connsiteX9" fmla="*/ 1011270 w 1219982"/>
                <a:gd name="connsiteY9" fmla="*/ 1532941 h 1532941"/>
                <a:gd name="connsiteX10" fmla="*/ 0 w 1219982"/>
                <a:gd name="connsiteY10" fmla="*/ 521671 h 1532941"/>
                <a:gd name="connsiteX11" fmla="*/ 122055 w 1219982"/>
                <a:gd name="connsiteY11" fmla="*/ 39640 h 15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982" h="1532941">
                  <a:moveTo>
                    <a:pt x="146137" y="0"/>
                  </a:moveTo>
                  <a:lnTo>
                    <a:pt x="208356" y="87556"/>
                  </a:lnTo>
                  <a:lnTo>
                    <a:pt x="170358" y="166434"/>
                  </a:lnTo>
                  <a:cubicBezTo>
                    <a:pt x="124176" y="275620"/>
                    <a:pt x="98639" y="395663"/>
                    <a:pt x="98639" y="521671"/>
                  </a:cubicBezTo>
                  <a:cubicBezTo>
                    <a:pt x="98639" y="1025703"/>
                    <a:pt x="507237" y="1434301"/>
                    <a:pt x="1011269" y="1434301"/>
                  </a:cubicBezTo>
                  <a:cubicBezTo>
                    <a:pt x="1042771" y="1434301"/>
                    <a:pt x="1073900" y="1432705"/>
                    <a:pt x="1104580" y="1429589"/>
                  </a:cubicBezTo>
                  <a:lnTo>
                    <a:pt x="1156413" y="1421679"/>
                  </a:lnTo>
                  <a:lnTo>
                    <a:pt x="1219982" y="1511134"/>
                  </a:lnTo>
                  <a:lnTo>
                    <a:pt x="1215076" y="1512396"/>
                  </a:lnTo>
                  <a:cubicBezTo>
                    <a:pt x="1149245" y="1525867"/>
                    <a:pt x="1081084" y="1532941"/>
                    <a:pt x="1011270" y="1532941"/>
                  </a:cubicBezTo>
                  <a:cubicBezTo>
                    <a:pt x="452761" y="1532941"/>
                    <a:pt x="0" y="1080180"/>
                    <a:pt x="0" y="521671"/>
                  </a:cubicBezTo>
                  <a:cubicBezTo>
                    <a:pt x="0" y="347137"/>
                    <a:pt x="44215" y="182930"/>
                    <a:pt x="122055" y="3964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eeform: Shape 97">
              <a:extLst>
                <a:ext uri="{FF2B5EF4-FFF2-40B4-BE49-F238E27FC236}">
                  <a16:creationId xmlns:a16="http://schemas.microsoft.com/office/drawing/2014/main" id="{4BE12853-BC05-4F8C-8FF6-7C03E86CF047}"/>
                </a:ext>
              </a:extLst>
            </p:cNvPr>
            <p:cNvSpPr/>
            <p:nvPr/>
          </p:nvSpPr>
          <p:spPr>
            <a:xfrm>
              <a:off x="1254882" y="1330274"/>
              <a:ext cx="1409122" cy="1435340"/>
            </a:xfrm>
            <a:custGeom>
              <a:avLst/>
              <a:gdLst>
                <a:gd name="connsiteX0" fmla="*/ 513073 w 1409122"/>
                <a:gd name="connsiteY0" fmla="*/ 0 h 1435340"/>
                <a:gd name="connsiteX1" fmla="*/ 1409122 w 1409122"/>
                <a:gd name="connsiteY1" fmla="*/ 896049 h 1435340"/>
                <a:gd name="connsiteX2" fmla="*/ 1256091 w 1409122"/>
                <a:gd name="connsiteY2" fmla="*/ 1397039 h 1435340"/>
                <a:gd name="connsiteX3" fmla="*/ 1224490 w 1409122"/>
                <a:gd name="connsiteY3" fmla="*/ 1435340 h 1435340"/>
                <a:gd name="connsiteX4" fmla="*/ 1178404 w 1409122"/>
                <a:gd name="connsiteY4" fmla="*/ 1387453 h 1435340"/>
                <a:gd name="connsiteX5" fmla="*/ 1201092 w 1409122"/>
                <a:gd name="connsiteY5" fmla="*/ 1359955 h 1435340"/>
                <a:gd name="connsiteX6" fmla="*/ 1342796 w 1409122"/>
                <a:gd name="connsiteY6" fmla="*/ 896049 h 1435340"/>
                <a:gd name="connsiteX7" fmla="*/ 513073 w 1409122"/>
                <a:gd name="connsiteY7" fmla="*/ 66326 h 1435340"/>
                <a:gd name="connsiteX8" fmla="*/ 49167 w 1409122"/>
                <a:gd name="connsiteY8" fmla="*/ 208030 h 1435340"/>
                <a:gd name="connsiteX9" fmla="*/ 45916 w 1409122"/>
                <a:gd name="connsiteY9" fmla="*/ 210712 h 1435340"/>
                <a:gd name="connsiteX10" fmla="*/ 0 w 1409122"/>
                <a:gd name="connsiteY10" fmla="*/ 163002 h 1435340"/>
                <a:gd name="connsiteX11" fmla="*/ 12084 w 1409122"/>
                <a:gd name="connsiteY11" fmla="*/ 153031 h 1435340"/>
                <a:gd name="connsiteX12" fmla="*/ 513073 w 1409122"/>
                <a:gd name="connsiteY12" fmla="*/ 0 h 143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122" h="1435340">
                  <a:moveTo>
                    <a:pt x="513073" y="0"/>
                  </a:moveTo>
                  <a:cubicBezTo>
                    <a:pt x="1007947" y="0"/>
                    <a:pt x="1409122" y="401175"/>
                    <a:pt x="1409122" y="896049"/>
                  </a:cubicBezTo>
                  <a:cubicBezTo>
                    <a:pt x="1409122" y="1081627"/>
                    <a:pt x="1352707" y="1254028"/>
                    <a:pt x="1256091" y="1397039"/>
                  </a:cubicBezTo>
                  <a:lnTo>
                    <a:pt x="1224490" y="1435340"/>
                  </a:lnTo>
                  <a:lnTo>
                    <a:pt x="1178404" y="1387453"/>
                  </a:lnTo>
                  <a:lnTo>
                    <a:pt x="1201092" y="1359955"/>
                  </a:lnTo>
                  <a:cubicBezTo>
                    <a:pt x="1290557" y="1227530"/>
                    <a:pt x="1342796" y="1067890"/>
                    <a:pt x="1342796" y="896049"/>
                  </a:cubicBezTo>
                  <a:cubicBezTo>
                    <a:pt x="1342796" y="437806"/>
                    <a:pt x="971316" y="66326"/>
                    <a:pt x="513073" y="66326"/>
                  </a:cubicBezTo>
                  <a:cubicBezTo>
                    <a:pt x="341232" y="66326"/>
                    <a:pt x="181592" y="118565"/>
                    <a:pt x="49167" y="208030"/>
                  </a:cubicBezTo>
                  <a:lnTo>
                    <a:pt x="45916" y="210712"/>
                  </a:lnTo>
                  <a:lnTo>
                    <a:pt x="0" y="163002"/>
                  </a:lnTo>
                  <a:lnTo>
                    <a:pt x="12084" y="153031"/>
                  </a:lnTo>
                  <a:cubicBezTo>
                    <a:pt x="155094" y="56415"/>
                    <a:pt x="327495" y="0"/>
                    <a:pt x="513073"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Box 29">
            <a:extLst>
              <a:ext uri="{FF2B5EF4-FFF2-40B4-BE49-F238E27FC236}">
                <a16:creationId xmlns:a16="http://schemas.microsoft.com/office/drawing/2014/main" id="{F796CDA6-EF9E-44FA-976C-3B93EE8B6C5A}"/>
              </a:ext>
            </a:extLst>
          </p:cNvPr>
          <p:cNvSpPr txBox="1"/>
          <p:nvPr/>
        </p:nvSpPr>
        <p:spPr>
          <a:xfrm>
            <a:off x="1338719" y="1292308"/>
            <a:ext cx="726161" cy="1769715"/>
          </a:xfrm>
          <a:prstGeom prst="rect">
            <a:avLst/>
          </a:prstGeom>
          <a:noFill/>
        </p:spPr>
        <p:txBody>
          <a:bodyPr wrap="none" lIns="0" tIns="0" rIns="0" bIns="0" rtlCol="0">
            <a:spAutoFit/>
          </a:bodyPr>
          <a:lstStyle/>
          <a:p>
            <a:pPr algn="l"/>
            <a:r>
              <a:rPr lang="en-US" sz="11500">
                <a:ln w="38100">
                  <a:solidFill>
                    <a:schemeClr val="accent1"/>
                  </a:solidFill>
                </a:ln>
                <a:noFill/>
                <a:latin typeface="#9Slide03 Encode SeEx Black" panose="00000A05000000000000" pitchFamily="2" charset="0"/>
              </a:rPr>
              <a:t>1</a:t>
            </a:r>
          </a:p>
        </p:txBody>
      </p:sp>
      <p:sp>
        <p:nvSpPr>
          <p:cNvPr id="31" name="Rectangle 30">
            <a:extLst>
              <a:ext uri="{FF2B5EF4-FFF2-40B4-BE49-F238E27FC236}">
                <a16:creationId xmlns:a16="http://schemas.microsoft.com/office/drawing/2014/main" id="{F78C8848-011F-42BB-9616-24F5C1B22277}"/>
              </a:ext>
            </a:extLst>
          </p:cNvPr>
          <p:cNvSpPr/>
          <p:nvPr/>
        </p:nvSpPr>
        <p:spPr>
          <a:xfrm>
            <a:off x="2706412" y="1576276"/>
            <a:ext cx="5745590" cy="1323439"/>
          </a:xfrm>
          <a:prstGeom prst="rect">
            <a:avLst/>
          </a:prstGeom>
        </p:spPr>
        <p:txBody>
          <a:bodyPr wrap="square">
            <a:spAutoFit/>
          </a:bodyPr>
          <a:lstStyle/>
          <a:p>
            <a:pPr algn="just"/>
            <a:r>
              <a:rPr lang="vi-VN" sz="2000">
                <a:solidFill>
                  <a:schemeClr val="tx2"/>
                </a:solidFill>
              </a:rPr>
              <a:t>Tổ chức các hoạt động chăm sóc, vui chơi giải trí cho thiếu nhi nhất là vào các dịp cao điểm</a:t>
            </a:r>
            <a:r>
              <a:rPr lang="en-US" sz="2000">
                <a:solidFill>
                  <a:schemeClr val="tx2"/>
                </a:solidFill>
              </a:rPr>
              <a:t>.</a:t>
            </a:r>
            <a:r>
              <a:rPr lang="vi-VN" sz="2000">
                <a:solidFill>
                  <a:schemeClr val="tx2"/>
                </a:solidFill>
              </a:rPr>
              <a:t> </a:t>
            </a:r>
            <a:r>
              <a:rPr lang="en-US" sz="2000">
                <a:solidFill>
                  <a:schemeClr val="tx2"/>
                </a:solidFill>
              </a:rPr>
              <a:t>đặc biệt các</a:t>
            </a:r>
            <a:r>
              <a:rPr lang="vi-VN" sz="2000">
                <a:solidFill>
                  <a:schemeClr val="tx2"/>
                </a:solidFill>
              </a:rPr>
              <a:t> đối tượng thiếu nhi có hoàn cảnh khó khăn, khuyết tật, </a:t>
            </a:r>
            <a:endParaRPr lang="en-US" sz="2000">
              <a:solidFill>
                <a:schemeClr val="tx2"/>
              </a:solidFill>
            </a:endParaRPr>
          </a:p>
        </p:txBody>
      </p:sp>
      <p:sp>
        <p:nvSpPr>
          <p:cNvPr id="32" name="Rectangle 31">
            <a:extLst>
              <a:ext uri="{FF2B5EF4-FFF2-40B4-BE49-F238E27FC236}">
                <a16:creationId xmlns:a16="http://schemas.microsoft.com/office/drawing/2014/main" id="{8F60E111-815F-407E-9F8E-60355B560D99}"/>
              </a:ext>
            </a:extLst>
          </p:cNvPr>
          <p:cNvSpPr/>
          <p:nvPr/>
        </p:nvSpPr>
        <p:spPr>
          <a:xfrm>
            <a:off x="3559880" y="3241313"/>
            <a:ext cx="6096000" cy="1323439"/>
          </a:xfrm>
          <a:prstGeom prst="rect">
            <a:avLst/>
          </a:prstGeom>
        </p:spPr>
        <p:txBody>
          <a:bodyPr wrap="square">
            <a:spAutoFit/>
          </a:bodyPr>
          <a:lstStyle/>
          <a:p>
            <a:pPr algn="just"/>
            <a:r>
              <a:rPr lang="en-US" sz="2000">
                <a:solidFill>
                  <a:schemeClr val="tx2"/>
                </a:solidFill>
              </a:rPr>
              <a:t>Tập trung nguồn lực, thời gian cho công tác bảo vệ, chăm sóc, giáo dục thiếu niên, nhi đồng, </a:t>
            </a:r>
            <a:r>
              <a:rPr lang="vi-VN" sz="2000">
                <a:solidFill>
                  <a:schemeClr val="tx2"/>
                </a:solidFill>
              </a:rPr>
              <a:t>tổ chức rà soát, phân loại và nắm rõ số lượng học sinh bỏ học, có nguy cơ bỏ học </a:t>
            </a:r>
            <a:endParaRPr lang="en-US" sz="2000">
              <a:solidFill>
                <a:schemeClr val="tx2"/>
              </a:solidFill>
            </a:endParaRPr>
          </a:p>
        </p:txBody>
      </p:sp>
      <p:sp>
        <p:nvSpPr>
          <p:cNvPr id="101" name="TextBox 100">
            <a:extLst>
              <a:ext uri="{FF2B5EF4-FFF2-40B4-BE49-F238E27FC236}">
                <a16:creationId xmlns:a16="http://schemas.microsoft.com/office/drawing/2014/main" id="{E5498466-0FD1-488A-B356-D8A188A2193A}"/>
              </a:ext>
            </a:extLst>
          </p:cNvPr>
          <p:cNvSpPr txBox="1"/>
          <p:nvPr/>
        </p:nvSpPr>
        <p:spPr>
          <a:xfrm>
            <a:off x="10143020" y="2923108"/>
            <a:ext cx="889667" cy="1769715"/>
          </a:xfrm>
          <a:prstGeom prst="rect">
            <a:avLst/>
          </a:prstGeom>
          <a:noFill/>
        </p:spPr>
        <p:txBody>
          <a:bodyPr wrap="none" lIns="0" tIns="0" rIns="0" bIns="0" rtlCol="0">
            <a:spAutoFit/>
          </a:bodyPr>
          <a:lstStyle/>
          <a:p>
            <a:pPr algn="l"/>
            <a:r>
              <a:rPr lang="en-US" sz="11500">
                <a:ln w="38100">
                  <a:solidFill>
                    <a:schemeClr val="accent1"/>
                  </a:solidFill>
                </a:ln>
                <a:noFill/>
                <a:latin typeface="#9Slide03 Encode SeEx Black" panose="00000A05000000000000" pitchFamily="2" charset="0"/>
              </a:rPr>
              <a:t>2</a:t>
            </a:r>
          </a:p>
        </p:txBody>
      </p:sp>
      <p:sp>
        <p:nvSpPr>
          <p:cNvPr id="33" name="Rectangle 32">
            <a:extLst>
              <a:ext uri="{FF2B5EF4-FFF2-40B4-BE49-F238E27FC236}">
                <a16:creationId xmlns:a16="http://schemas.microsoft.com/office/drawing/2014/main" id="{098D2BD2-2367-4E14-B312-AF3D5948F1AE}"/>
              </a:ext>
            </a:extLst>
          </p:cNvPr>
          <p:cNvSpPr/>
          <p:nvPr/>
        </p:nvSpPr>
        <p:spPr>
          <a:xfrm>
            <a:off x="2715870" y="4786038"/>
            <a:ext cx="6096000" cy="1323439"/>
          </a:xfrm>
          <a:prstGeom prst="rect">
            <a:avLst/>
          </a:prstGeom>
        </p:spPr>
        <p:txBody>
          <a:bodyPr wrap="square">
            <a:spAutoFit/>
          </a:bodyPr>
          <a:lstStyle/>
          <a:p>
            <a:pPr algn="just"/>
            <a:r>
              <a:rPr lang="vi-VN" sz="2000">
                <a:solidFill>
                  <a:schemeClr val="tx2"/>
                </a:solidFill>
              </a:rPr>
              <a:t>Tăng cường tuyên truyền về Luật Trẻ em thông qua các công cụ trực quan, các thông điệp truyền thông, các chương trình truyền hình, các trò chơi trực tuyến; sinh hoạt Đội... </a:t>
            </a:r>
            <a:endParaRPr lang="en-US" sz="2000">
              <a:solidFill>
                <a:schemeClr val="tx2"/>
              </a:solidFill>
            </a:endParaRPr>
          </a:p>
        </p:txBody>
      </p:sp>
      <p:pic>
        <p:nvPicPr>
          <p:cNvPr id="36" name="Graphic 35" descr="Dragon dance">
            <a:extLst>
              <a:ext uri="{FF2B5EF4-FFF2-40B4-BE49-F238E27FC236}">
                <a16:creationId xmlns:a16="http://schemas.microsoft.com/office/drawing/2014/main" id="{18AB33E6-6F83-4D84-BF1C-B92C707DAF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15192" y="1740972"/>
            <a:ext cx="914400" cy="914400"/>
          </a:xfrm>
          <a:prstGeom prst="rect">
            <a:avLst/>
          </a:prstGeom>
        </p:spPr>
      </p:pic>
      <p:pic>
        <p:nvPicPr>
          <p:cNvPr id="38" name="Graphic 37" descr="Heart with pulse">
            <a:extLst>
              <a:ext uri="{FF2B5EF4-FFF2-40B4-BE49-F238E27FC236}">
                <a16:creationId xmlns:a16="http://schemas.microsoft.com/office/drawing/2014/main" id="{B9521385-D37E-4639-AC40-918FEDB882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83567" y="3320927"/>
            <a:ext cx="1078714" cy="1078714"/>
          </a:xfrm>
          <a:prstGeom prst="rect">
            <a:avLst/>
          </a:prstGeom>
        </p:spPr>
      </p:pic>
      <p:pic>
        <p:nvPicPr>
          <p:cNvPr id="40" name="Graphic 39" descr="Scales of justice">
            <a:extLst>
              <a:ext uri="{FF2B5EF4-FFF2-40B4-BE49-F238E27FC236}">
                <a16:creationId xmlns:a16="http://schemas.microsoft.com/office/drawing/2014/main" id="{4DDAD959-4B4D-4276-9320-ADB4F89A02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65683" y="4888438"/>
            <a:ext cx="914400" cy="914400"/>
          </a:xfrm>
          <a:prstGeom prst="rect">
            <a:avLst/>
          </a:prstGeom>
        </p:spPr>
      </p:pic>
      <p:sp>
        <p:nvSpPr>
          <p:cNvPr id="102" name="TextBox 101">
            <a:extLst>
              <a:ext uri="{FF2B5EF4-FFF2-40B4-BE49-F238E27FC236}">
                <a16:creationId xmlns:a16="http://schemas.microsoft.com/office/drawing/2014/main" id="{9445EFF9-9E3F-4157-8D26-6E28129057CA}"/>
              </a:ext>
            </a:extLst>
          </p:cNvPr>
          <p:cNvSpPr txBox="1"/>
          <p:nvPr/>
        </p:nvSpPr>
        <p:spPr>
          <a:xfrm>
            <a:off x="1397690" y="4457812"/>
            <a:ext cx="889667" cy="1769715"/>
          </a:xfrm>
          <a:prstGeom prst="rect">
            <a:avLst/>
          </a:prstGeom>
          <a:noFill/>
        </p:spPr>
        <p:txBody>
          <a:bodyPr wrap="none" lIns="0" tIns="0" rIns="0" bIns="0" rtlCol="0">
            <a:spAutoFit/>
          </a:bodyPr>
          <a:lstStyle/>
          <a:p>
            <a:pPr algn="l"/>
            <a:r>
              <a:rPr lang="en-US" sz="11500">
                <a:ln w="38100">
                  <a:solidFill>
                    <a:schemeClr val="accent1"/>
                  </a:solidFill>
                </a:ln>
                <a:noFill/>
                <a:latin typeface="#9Slide03 Encode SeEx Black" panose="00000A05000000000000" pitchFamily="2" charset="0"/>
              </a:rPr>
              <a:t>3</a:t>
            </a:r>
          </a:p>
        </p:txBody>
      </p:sp>
    </p:spTree>
    <p:extLst>
      <p:ext uri="{BB962C8B-B14F-4D97-AF65-F5344CB8AC3E}">
        <p14:creationId xmlns:p14="http://schemas.microsoft.com/office/powerpoint/2010/main" val="196762890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57200"/>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Website:</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facebook: </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Zalo:</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05137"/>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05136"/>
            <a:ext cx="776209" cy="838200"/>
          </a:xfrm>
          <a:prstGeom prst="rect">
            <a:avLst/>
          </a:prstGeom>
        </p:spPr>
      </p:pic>
      <p:sp>
        <p:nvSpPr>
          <p:cNvPr id="14" name="Rectangle: Rounded Corners 13">
            <a:extLst>
              <a:ext uri="{FF2B5EF4-FFF2-40B4-BE49-F238E27FC236}">
                <a16:creationId xmlns:a16="http://schemas.microsoft.com/office/drawing/2014/main" id="{37C09B36-10A2-497C-A3AF-DBDA12F33415}"/>
              </a:ext>
            </a:extLst>
          </p:cNvPr>
          <p:cNvSpPr/>
          <p:nvPr/>
        </p:nvSpPr>
        <p:spPr>
          <a:xfrm>
            <a:off x="3125348" y="814962"/>
            <a:ext cx="6238376" cy="129041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5" name="TextBox 14">
            <a:extLst>
              <a:ext uri="{FF2B5EF4-FFF2-40B4-BE49-F238E27FC236}">
                <a16:creationId xmlns:a16="http://schemas.microsoft.com/office/drawing/2014/main" id="{6F9AA81F-EE9E-4643-9309-95751521AB39}"/>
              </a:ext>
            </a:extLst>
          </p:cNvPr>
          <p:cNvSpPr txBox="1"/>
          <p:nvPr/>
        </p:nvSpPr>
        <p:spPr>
          <a:xfrm>
            <a:off x="3571527" y="829481"/>
            <a:ext cx="5346015" cy="123110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9Slide04 SFU Fenice Ultra" panose="00000400000000000000" pitchFamily="2" charset="0"/>
                <a:ea typeface="+mn-ea"/>
                <a:cs typeface="+mn-cs"/>
              </a:rPr>
              <a:t>Chủ đề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9Slide04 SFU Fenice Ultra" panose="00000400000000000000" pitchFamily="2" charset="0"/>
                <a:ea typeface="+mn-ea"/>
                <a:cs typeface="+mn-cs"/>
              </a:rPr>
              <a:t>Năm học 2021-2022</a:t>
            </a:r>
          </a:p>
        </p:txBody>
      </p:sp>
      <p:grpSp>
        <p:nvGrpSpPr>
          <p:cNvPr id="16" name="Group 15">
            <a:extLst>
              <a:ext uri="{FF2B5EF4-FFF2-40B4-BE49-F238E27FC236}">
                <a16:creationId xmlns:a16="http://schemas.microsoft.com/office/drawing/2014/main" id="{63D1A752-219D-4696-AEAC-EFB0617EED28}"/>
              </a:ext>
            </a:extLst>
          </p:cNvPr>
          <p:cNvGrpSpPr/>
          <p:nvPr/>
        </p:nvGrpSpPr>
        <p:grpSpPr>
          <a:xfrm>
            <a:off x="2847627" y="2322301"/>
            <a:ext cx="6759844" cy="3665054"/>
            <a:chOff x="2737194" y="1769292"/>
            <a:chExt cx="6759844" cy="3665054"/>
          </a:xfrm>
        </p:grpSpPr>
        <p:sp>
          <p:nvSpPr>
            <p:cNvPr id="17" name="Rectangle 16">
              <a:extLst>
                <a:ext uri="{FF2B5EF4-FFF2-40B4-BE49-F238E27FC236}">
                  <a16:creationId xmlns:a16="http://schemas.microsoft.com/office/drawing/2014/main" id="{704FEE7F-165C-45D6-8C6B-433759F26A72}"/>
                </a:ext>
              </a:extLst>
            </p:cNvPr>
            <p:cNvSpPr/>
            <p:nvPr/>
          </p:nvSpPr>
          <p:spPr>
            <a:xfrm>
              <a:off x="3014915" y="2007103"/>
              <a:ext cx="6238376" cy="3216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6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TextBox 17">
              <a:extLst>
                <a:ext uri="{FF2B5EF4-FFF2-40B4-BE49-F238E27FC236}">
                  <a16:creationId xmlns:a16="http://schemas.microsoft.com/office/drawing/2014/main" id="{ABC836E1-F81E-4904-A594-DF2A91025B26}"/>
                </a:ext>
              </a:extLst>
            </p:cNvPr>
            <p:cNvSpPr txBox="1"/>
            <p:nvPr/>
          </p:nvSpPr>
          <p:spPr>
            <a:xfrm>
              <a:off x="3139741" y="2260083"/>
              <a:ext cx="6040652" cy="2753574"/>
            </a:xfrm>
            <a:prstGeom prst="rect">
              <a:avLst/>
            </a:prstGeom>
            <a:noFill/>
          </p:spPr>
          <p:txBody>
            <a:bodyPr wrap="square">
              <a:spAutoFit/>
            </a:bodyPr>
            <a:lstStyle/>
            <a:p>
              <a:pPr marL="0" marR="0" lvl="0" indent="0" algn="ctr" defTabSz="914400" rtl="0" eaLnBrk="1" fontAlgn="auto" latinLnBrk="0" hangingPunct="1">
                <a:lnSpc>
                  <a:spcPct val="76000"/>
                </a:lnSpc>
                <a:spcBef>
                  <a:spcPts val="0"/>
                </a:spcBef>
                <a:spcAft>
                  <a:spcPts val="800"/>
                </a:spcAft>
                <a:buClrTx/>
                <a:buSzTx/>
                <a:buFontTx/>
                <a:buNone/>
                <a:tabLst/>
                <a:defRPr/>
              </a:pPr>
              <a:r>
                <a:rPr kumimoji="0" lang="en-US" sz="7000" b="0" i="0" u="none" strike="noStrike" kern="1200" cap="none" spc="200" normalizeH="0" baseline="0" noProof="0">
                  <a:ln>
                    <a:noFill/>
                  </a:ln>
                  <a:solidFill>
                    <a:srgbClr val="00B050"/>
                  </a:solidFill>
                  <a:effectLst/>
                  <a:uLnTx/>
                  <a:uFillTx/>
                  <a:latin typeface="#9Slide05 SVNMotion Picture" panose="02040603050506020204" pitchFamily="18" charset="0"/>
                  <a:ea typeface="Calibri" panose="020F0502020204030204" pitchFamily="34" charset="0"/>
                  <a:cs typeface="Times New Roman" panose="02020603050405020304" pitchFamily="18" charset="0"/>
                </a:rPr>
                <a:t>Thiếu nhi Việt Nam</a:t>
              </a:r>
            </a:p>
            <a:p>
              <a:pPr marL="0" marR="0" lvl="0" indent="0" algn="ctr" defTabSz="914400" rtl="0" eaLnBrk="1" fontAlgn="auto" latinLnBrk="0" hangingPunct="1">
                <a:lnSpc>
                  <a:spcPct val="76000"/>
                </a:lnSpc>
                <a:spcBef>
                  <a:spcPts val="0"/>
                </a:spcBef>
                <a:spcAft>
                  <a:spcPts val="800"/>
                </a:spcAft>
                <a:buClrTx/>
                <a:buSzTx/>
                <a:buFontTx/>
                <a:buNone/>
                <a:tabLst/>
                <a:defRPr/>
              </a:pPr>
              <a:r>
                <a:rPr kumimoji="0" lang="en-US" sz="7000" b="0" i="0" u="none" strike="noStrike" kern="1200" cap="none" spc="200" normalizeH="0" baseline="0" noProof="0">
                  <a:ln>
                    <a:noFill/>
                  </a:ln>
                  <a:solidFill>
                    <a:srgbClr val="00B050"/>
                  </a:solidFill>
                  <a:effectLst/>
                  <a:uLnTx/>
                  <a:uFillTx/>
                  <a:latin typeface="#9Slide05 SVNMotion Picture" panose="02040603050506020204" pitchFamily="18" charset="0"/>
                  <a:ea typeface="Calibri" panose="020F0502020204030204" pitchFamily="34" charset="0"/>
                  <a:cs typeface="Times New Roman" panose="02020603050405020304" pitchFamily="18" charset="0"/>
                </a:rPr>
                <a:t>Học tốt, chăm ngoan</a:t>
              </a:r>
            </a:p>
            <a:p>
              <a:pPr marL="0" marR="0" lvl="0" indent="0" algn="ctr" defTabSz="914400" rtl="0" eaLnBrk="1" fontAlgn="auto" latinLnBrk="0" hangingPunct="1">
                <a:lnSpc>
                  <a:spcPct val="76000"/>
                </a:lnSpc>
                <a:spcBef>
                  <a:spcPts val="0"/>
                </a:spcBef>
                <a:spcAft>
                  <a:spcPts val="800"/>
                </a:spcAft>
                <a:buClrTx/>
                <a:buSzTx/>
                <a:buFontTx/>
                <a:buNone/>
                <a:tabLst/>
                <a:defRPr/>
              </a:pPr>
              <a:r>
                <a:rPr kumimoji="0" lang="en-US" sz="7000" b="0" i="0" u="none" strike="noStrike" kern="1200" cap="none" spc="200" normalizeH="0" baseline="0" noProof="0">
                  <a:ln>
                    <a:noFill/>
                  </a:ln>
                  <a:solidFill>
                    <a:srgbClr val="00B050"/>
                  </a:solidFill>
                  <a:effectLst/>
                  <a:uLnTx/>
                  <a:uFillTx/>
                  <a:latin typeface="#9Slide05 SVNMotion Picture" panose="02040603050506020204" pitchFamily="18" charset="0"/>
                  <a:ea typeface="Calibri" panose="020F0502020204030204" pitchFamily="34" charset="0"/>
                  <a:cs typeface="Times New Roman" panose="02020603050405020304" pitchFamily="18" charset="0"/>
                </a:rPr>
                <a:t>Vui khỏe, an toàn</a:t>
              </a:r>
            </a:p>
          </p:txBody>
        </p:sp>
        <p:grpSp>
          <p:nvGrpSpPr>
            <p:cNvPr id="19" name="Group 18">
              <a:extLst>
                <a:ext uri="{FF2B5EF4-FFF2-40B4-BE49-F238E27FC236}">
                  <a16:creationId xmlns:a16="http://schemas.microsoft.com/office/drawing/2014/main" id="{49B16F06-987D-4B21-8B7E-1402576844A8}"/>
                </a:ext>
              </a:extLst>
            </p:cNvPr>
            <p:cNvGrpSpPr/>
            <p:nvPr/>
          </p:nvGrpSpPr>
          <p:grpSpPr>
            <a:xfrm>
              <a:off x="2737194" y="1769292"/>
              <a:ext cx="1447800" cy="1447800"/>
              <a:chOff x="2584794" y="1616893"/>
              <a:chExt cx="1447800" cy="1447800"/>
            </a:xfrm>
          </p:grpSpPr>
          <p:sp>
            <p:nvSpPr>
              <p:cNvPr id="23" name="Rectangle 22">
                <a:extLst>
                  <a:ext uri="{FF2B5EF4-FFF2-40B4-BE49-F238E27FC236}">
                    <a16:creationId xmlns:a16="http://schemas.microsoft.com/office/drawing/2014/main" id="{24BB61FC-A69D-4807-B323-088088A2E4BB}"/>
                  </a:ext>
                </a:extLst>
              </p:cNvPr>
              <p:cNvSpPr/>
              <p:nvPr/>
            </p:nvSpPr>
            <p:spPr>
              <a:xfrm>
                <a:off x="2584794" y="1822288"/>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6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4" name="Rectangle 23">
                <a:extLst>
                  <a:ext uri="{FF2B5EF4-FFF2-40B4-BE49-F238E27FC236}">
                    <a16:creationId xmlns:a16="http://schemas.microsoft.com/office/drawing/2014/main" id="{8A91F573-7FB4-442F-901B-7EBF6F0340FB}"/>
                  </a:ext>
                </a:extLst>
              </p:cNvPr>
              <p:cNvSpPr/>
              <p:nvPr/>
            </p:nvSpPr>
            <p:spPr>
              <a:xfrm rot="5400000">
                <a:off x="2104645" y="2317933"/>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6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0" name="Group 19">
              <a:extLst>
                <a:ext uri="{FF2B5EF4-FFF2-40B4-BE49-F238E27FC236}">
                  <a16:creationId xmlns:a16="http://schemas.microsoft.com/office/drawing/2014/main" id="{0F6FF94C-3C3B-479E-BA31-1B6ECBBA7070}"/>
                </a:ext>
              </a:extLst>
            </p:cNvPr>
            <p:cNvGrpSpPr/>
            <p:nvPr/>
          </p:nvGrpSpPr>
          <p:grpSpPr>
            <a:xfrm flipH="1" flipV="1">
              <a:off x="8049238" y="3986546"/>
              <a:ext cx="1447800" cy="1447800"/>
              <a:chOff x="2237762" y="1804655"/>
              <a:chExt cx="1447800" cy="1447800"/>
            </a:xfrm>
          </p:grpSpPr>
          <p:sp>
            <p:nvSpPr>
              <p:cNvPr id="21" name="Rectangle 20">
                <a:extLst>
                  <a:ext uri="{FF2B5EF4-FFF2-40B4-BE49-F238E27FC236}">
                    <a16:creationId xmlns:a16="http://schemas.microsoft.com/office/drawing/2014/main" id="{DA2D8C6D-C13B-4823-A8BD-727879409D60}"/>
                  </a:ext>
                </a:extLst>
              </p:cNvPr>
              <p:cNvSpPr/>
              <p:nvPr/>
            </p:nvSpPr>
            <p:spPr>
              <a:xfrm>
                <a:off x="2237762" y="2010050"/>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6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21">
                <a:extLst>
                  <a:ext uri="{FF2B5EF4-FFF2-40B4-BE49-F238E27FC236}">
                    <a16:creationId xmlns:a16="http://schemas.microsoft.com/office/drawing/2014/main" id="{D54DE4CE-F261-4B7B-9BE2-9B94ABFA47EB}"/>
                  </a:ext>
                </a:extLst>
              </p:cNvPr>
              <p:cNvSpPr/>
              <p:nvPr/>
            </p:nvSpPr>
            <p:spPr>
              <a:xfrm rot="5400000">
                <a:off x="1757613" y="2505695"/>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6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pic>
        <p:nvPicPr>
          <p:cNvPr id="25" name="Picture 24">
            <a:extLst>
              <a:ext uri="{FF2B5EF4-FFF2-40B4-BE49-F238E27FC236}">
                <a16:creationId xmlns:a16="http://schemas.microsoft.com/office/drawing/2014/main" id="{616DE50A-DF0B-41AC-93E1-EC679A06A5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3317" y="4865138"/>
            <a:ext cx="1066040" cy="920840"/>
          </a:xfrm>
          <a:prstGeom prst="rect">
            <a:avLst/>
          </a:prstGeom>
        </p:spPr>
      </p:pic>
      <p:pic>
        <p:nvPicPr>
          <p:cNvPr id="26" name="Picture 25">
            <a:extLst>
              <a:ext uri="{FF2B5EF4-FFF2-40B4-BE49-F238E27FC236}">
                <a16:creationId xmlns:a16="http://schemas.microsoft.com/office/drawing/2014/main" id="{7465337D-4E2E-4740-8EB1-9C7758AAE8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3022" y="379168"/>
            <a:ext cx="1640514" cy="1640514"/>
          </a:xfrm>
          <a:prstGeom prst="rect">
            <a:avLst/>
          </a:prstGeom>
        </p:spPr>
      </p:pic>
      <p:pic>
        <p:nvPicPr>
          <p:cNvPr id="27" name="Picture 26">
            <a:extLst>
              <a:ext uri="{FF2B5EF4-FFF2-40B4-BE49-F238E27FC236}">
                <a16:creationId xmlns:a16="http://schemas.microsoft.com/office/drawing/2014/main" id="{802AEBBA-B5C2-43B9-8DED-F67F2787D3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4758" y="5335740"/>
            <a:ext cx="513259" cy="443351"/>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820988" y="995367"/>
            <a:ext cx="2182329"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TH VĨNH BÌNH BẮC 4</a:t>
            </a:r>
          </a:p>
        </p:txBody>
      </p:sp>
    </p:spTree>
    <p:extLst>
      <p:ext uri="{BB962C8B-B14F-4D97-AF65-F5344CB8AC3E}">
        <p14:creationId xmlns:p14="http://schemas.microsoft.com/office/powerpoint/2010/main" val="8243349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57200"/>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05137"/>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05136"/>
            <a:ext cx="776209" cy="83820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820988" y="995367"/>
            <a:ext cx="2182329" cy="369332"/>
          </a:xfrm>
          <a:prstGeom prst="rect">
            <a:avLst/>
          </a:prstGeom>
          <a:noFill/>
        </p:spPr>
        <p:txBody>
          <a:bodyPr wrap="none" lIns="0" tIns="0" rIns="0" bIns="0" rtlCol="0">
            <a:spAutoFit/>
          </a:bodyPr>
          <a:lstStyle/>
          <a:p>
            <a:pPr algn="l"/>
            <a:r>
              <a:rPr lang="en-US" sz="2400" spc="160">
                <a:solidFill>
                  <a:schemeClr val="tx2"/>
                </a:solidFill>
                <a:latin typeface="#9Slide03 Bebas Neue Bold" panose="020B0606020202050201" pitchFamily="34" charset="0"/>
              </a:rPr>
              <a:t>TH VĨNH BÌNH BẮC 4</a:t>
            </a:r>
          </a:p>
        </p:txBody>
      </p:sp>
      <p:sp>
        <p:nvSpPr>
          <p:cNvPr id="29" name="Rectangle 28">
            <a:extLst>
              <a:ext uri="{FF2B5EF4-FFF2-40B4-BE49-F238E27FC236}">
                <a16:creationId xmlns:a16="http://schemas.microsoft.com/office/drawing/2014/main" id="{1AD592EB-A5DF-4159-9C31-29A8782192BC}"/>
              </a:ext>
            </a:extLst>
          </p:cNvPr>
          <p:cNvSpPr/>
          <p:nvPr/>
        </p:nvSpPr>
        <p:spPr>
          <a:xfrm>
            <a:off x="724101" y="3177237"/>
            <a:ext cx="9226600" cy="1126854"/>
          </a:xfrm>
          <a:prstGeom prst="rect">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CCB12C89-310F-40A1-A7D0-934344119136}"/>
              </a:ext>
            </a:extLst>
          </p:cNvPr>
          <p:cNvSpPr/>
          <p:nvPr/>
        </p:nvSpPr>
        <p:spPr>
          <a:xfrm rot="5400000">
            <a:off x="9716782" y="3111930"/>
            <a:ext cx="1523803" cy="1313623"/>
          </a:xfrm>
          <a:prstGeom prst="hexagon">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690A6D5-C8B3-4AC7-8C2A-F7004D37C209}"/>
              </a:ext>
            </a:extLst>
          </p:cNvPr>
          <p:cNvSpPr/>
          <p:nvPr/>
        </p:nvSpPr>
        <p:spPr>
          <a:xfrm>
            <a:off x="2315547" y="4565333"/>
            <a:ext cx="8331270" cy="1126854"/>
          </a:xfrm>
          <a:prstGeom prst="rect">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E9BEC607-52CD-4EAF-9C04-E0899F4E3F74}"/>
              </a:ext>
            </a:extLst>
          </p:cNvPr>
          <p:cNvSpPr/>
          <p:nvPr/>
        </p:nvSpPr>
        <p:spPr>
          <a:xfrm rot="5400000">
            <a:off x="10163879" y="4473155"/>
            <a:ext cx="1518544" cy="1309089"/>
          </a:xfrm>
          <a:prstGeom prst="hexagon">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ACD4959-7EA8-49CF-95B6-EE689290A83E}"/>
              </a:ext>
            </a:extLst>
          </p:cNvPr>
          <p:cNvSpPr txBox="1"/>
          <p:nvPr/>
        </p:nvSpPr>
        <p:spPr>
          <a:xfrm>
            <a:off x="1454904" y="3263188"/>
            <a:ext cx="8050131" cy="830997"/>
          </a:xfrm>
          <a:prstGeom prst="rect">
            <a:avLst/>
          </a:prstGeom>
          <a:noFill/>
        </p:spPr>
        <p:txBody>
          <a:bodyPr wrap="square">
            <a:spAutoFit/>
          </a:bodyPr>
          <a:lstStyle/>
          <a:p>
            <a:r>
              <a:rPr lang="en-US" sz="1600">
                <a:solidFill>
                  <a:prstClr val="white"/>
                </a:solidFill>
                <a:latin typeface="#9Slide01 Tieu de ngan" panose="00000800000000000000" pitchFamily="2" charset="0"/>
                <a:ea typeface="#9Slide02 Noi dung rat dai" panose="02000000000000000000" pitchFamily="2" charset="0"/>
              </a:rPr>
              <a:t>Triển khai thực hiện tốt các hoạt động thi đua, chào mừng Đại hội Đoàn các cấp tiến tới Đại hội Đoàn toàn quốc lần thứ XI và công tác bảo vệ, chăm sóc, giáo dục thiếu niên, nhi đồng.</a:t>
            </a:r>
            <a:endParaRPr lang="en-US" sz="1400"/>
          </a:p>
        </p:txBody>
      </p:sp>
      <p:sp>
        <p:nvSpPr>
          <p:cNvPr id="34" name="TextBox 33">
            <a:extLst>
              <a:ext uri="{FF2B5EF4-FFF2-40B4-BE49-F238E27FC236}">
                <a16:creationId xmlns:a16="http://schemas.microsoft.com/office/drawing/2014/main" id="{5E05C06D-1124-472E-9868-37D4D59420AC}"/>
              </a:ext>
            </a:extLst>
          </p:cNvPr>
          <p:cNvSpPr txBox="1"/>
          <p:nvPr/>
        </p:nvSpPr>
        <p:spPr>
          <a:xfrm>
            <a:off x="3143012" y="4656154"/>
            <a:ext cx="7132769" cy="984885"/>
          </a:xfrm>
          <a:prstGeom prst="rect">
            <a:avLst/>
          </a:prstGeom>
          <a:noFill/>
        </p:spPr>
        <p:txBody>
          <a:bodyPr wrap="square" lIns="0" tIns="0" rIns="0" bIns="0" rtlCol="0">
            <a:spAutoFit/>
          </a:bodyPr>
          <a:lstStyle/>
          <a:p>
            <a:r>
              <a:rPr lang="en-US" sz="1600">
                <a:solidFill>
                  <a:schemeClr val="bg1"/>
                </a:solidFill>
                <a:latin typeface="#9Slide01 Tieu de ngan" panose="00000800000000000000" pitchFamily="2" charset="0"/>
                <a:ea typeface="#9Slide02 Noi dung rat dai" panose="02000000000000000000" pitchFamily="2" charset="0"/>
              </a:rPr>
              <a:t>C</a:t>
            </a:r>
            <a:r>
              <a:rPr lang="vi-VN" sz="1600">
                <a:solidFill>
                  <a:schemeClr val="bg1"/>
                </a:solidFill>
                <a:latin typeface="#9Slide01 Tieu de ngan" panose="00000800000000000000" pitchFamily="2" charset="0"/>
                <a:ea typeface="#9Slide02 Noi dung rat dai" panose="02000000000000000000" pitchFamily="2" charset="0"/>
              </a:rPr>
              <a:t>hăm lo, giúp đỡ thiếu nhi có hoàn cảnh khó khăn, đặc biệt là thiếu nhi bị ảnh hưởng bởi dịch Covid-19 thông qua chương trình “Chia sẻ cùng em thơ, chung tay vượt qua đại dịch” phù hợp với tình hình thực tế tại nhà trường.</a:t>
            </a:r>
            <a:endParaRPr lang="en-US" sz="1600">
              <a:solidFill>
                <a:schemeClr val="bg1"/>
              </a:solidFill>
              <a:latin typeface="#9Slide01 Tieu de ngan" panose="00000800000000000000" pitchFamily="2" charset="0"/>
              <a:ea typeface="#9Slide02 Noi dung rat dai" panose="02000000000000000000" pitchFamily="2" charset="0"/>
            </a:endParaRPr>
          </a:p>
        </p:txBody>
      </p:sp>
      <p:sp>
        <p:nvSpPr>
          <p:cNvPr id="37" name="Rectangle 36">
            <a:extLst>
              <a:ext uri="{FF2B5EF4-FFF2-40B4-BE49-F238E27FC236}">
                <a16:creationId xmlns:a16="http://schemas.microsoft.com/office/drawing/2014/main" id="{1D007171-31F5-4907-AE47-3F2D1AD18964}"/>
              </a:ext>
            </a:extLst>
          </p:cNvPr>
          <p:cNvSpPr/>
          <p:nvPr/>
        </p:nvSpPr>
        <p:spPr>
          <a:xfrm>
            <a:off x="2315548" y="1837355"/>
            <a:ext cx="8231996" cy="1126854"/>
          </a:xfrm>
          <a:prstGeom prst="rect">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8400537C-E75A-438E-841B-1B6D6715FBB2}"/>
              </a:ext>
            </a:extLst>
          </p:cNvPr>
          <p:cNvSpPr/>
          <p:nvPr/>
        </p:nvSpPr>
        <p:spPr>
          <a:xfrm rot="5400000">
            <a:off x="10187624" y="1705290"/>
            <a:ext cx="1523801" cy="1313621"/>
          </a:xfrm>
          <a:prstGeom prst="hexagon">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7224EA3-0880-45AD-95F9-D877B00E676E}"/>
              </a:ext>
            </a:extLst>
          </p:cNvPr>
          <p:cNvSpPr txBox="1"/>
          <p:nvPr/>
        </p:nvSpPr>
        <p:spPr>
          <a:xfrm>
            <a:off x="2831914" y="1868171"/>
            <a:ext cx="7349291" cy="1077218"/>
          </a:xfrm>
          <a:prstGeom prst="rect">
            <a:avLst/>
          </a:prstGeom>
          <a:noFill/>
        </p:spPr>
        <p:txBody>
          <a:bodyPr wrap="square">
            <a:spAutoFit/>
          </a:bodyPr>
          <a:lstStyle/>
          <a:p>
            <a:r>
              <a:rPr lang="vi-VN" sz="1600">
                <a:solidFill>
                  <a:prstClr val="white"/>
                </a:solidFill>
                <a:latin typeface="#9Slide01 Tieu de ngan" panose="00000800000000000000" pitchFamily="2" charset="0"/>
                <a:ea typeface="#9Slide02 Noi dung rat dai" panose="02000000000000000000" pitchFamily="2" charset="0"/>
              </a:rPr>
              <a:t>Tiếp tục đẩy mạnh triển khai phong trào “Thiếu nhi Việt Nam thi đua làm theo 5 điều Bác Hồ dạy”</a:t>
            </a:r>
            <a:r>
              <a:rPr lang="en-US" sz="1600">
                <a:solidFill>
                  <a:prstClr val="white"/>
                </a:solidFill>
                <a:latin typeface="#9Slide01 Tieu de ngan" panose="00000800000000000000" pitchFamily="2" charset="0"/>
                <a:ea typeface="#9Slide02 Noi dung rat dai" panose="02000000000000000000" pitchFamily="2" charset="0"/>
              </a:rPr>
              <a:t>; </a:t>
            </a:r>
            <a:r>
              <a:rPr lang="vi-VN" sz="1600">
                <a:solidFill>
                  <a:prstClr val="white"/>
                </a:solidFill>
                <a:latin typeface="#9Slide01 Tieu de ngan" panose="00000800000000000000" pitchFamily="2" charset="0"/>
                <a:ea typeface="#9Slide02 Noi dung rat dai" panose="02000000000000000000" pitchFamily="2" charset="0"/>
              </a:rPr>
              <a:t>đổi mới, linh hoạt phương thức trong triển khai các phong trào, chương trình, hoạt động Đội phù hợp với tình hình dịch bệnh Covid-19 ; </a:t>
            </a:r>
            <a:r>
              <a:rPr lang="en-US" sz="1600">
                <a:solidFill>
                  <a:prstClr val="white"/>
                </a:solidFill>
                <a:latin typeface="#9Slide01 Tieu de ngan" panose="00000800000000000000" pitchFamily="2" charset="0"/>
                <a:ea typeface="#9Slide02 Noi dung rat dai" panose="02000000000000000000" pitchFamily="2" charset="0"/>
              </a:rPr>
              <a:t> </a:t>
            </a:r>
            <a:endParaRPr lang="en-US" sz="1400"/>
          </a:p>
        </p:txBody>
      </p:sp>
      <p:sp>
        <p:nvSpPr>
          <p:cNvPr id="41" name="TextBox 40">
            <a:extLst>
              <a:ext uri="{FF2B5EF4-FFF2-40B4-BE49-F238E27FC236}">
                <a16:creationId xmlns:a16="http://schemas.microsoft.com/office/drawing/2014/main" id="{F987B45B-4777-4F0E-8AA9-584D5922DD40}"/>
              </a:ext>
            </a:extLst>
          </p:cNvPr>
          <p:cNvSpPr txBox="1">
            <a:spLocks noChangeAspect="1"/>
          </p:cNvSpPr>
          <p:nvPr/>
        </p:nvSpPr>
        <p:spPr>
          <a:xfrm>
            <a:off x="2414111" y="1958286"/>
            <a:ext cx="343805" cy="814962"/>
          </a:xfrm>
          <a:custGeom>
            <a:avLst/>
            <a:gdLst/>
            <a:ahLst/>
            <a:cxnLst/>
            <a:rect l="l" t="t" r="r" b="b"/>
            <a:pathLst>
              <a:path w="584485" h="1385478">
                <a:moveTo>
                  <a:pt x="380814" y="0"/>
                </a:moveTo>
                <a:lnTo>
                  <a:pt x="584485" y="0"/>
                </a:lnTo>
                <a:lnTo>
                  <a:pt x="584485" y="1385478"/>
                </a:lnTo>
                <a:lnTo>
                  <a:pt x="238758" y="1385478"/>
                </a:lnTo>
                <a:lnTo>
                  <a:pt x="238758" y="642677"/>
                </a:lnTo>
                <a:cubicBezTo>
                  <a:pt x="238758" y="535422"/>
                  <a:pt x="236190" y="470954"/>
                  <a:pt x="231056" y="449275"/>
                </a:cubicBezTo>
                <a:cubicBezTo>
                  <a:pt x="225921" y="427595"/>
                  <a:pt x="211801" y="411193"/>
                  <a:pt x="188696" y="400069"/>
                </a:cubicBezTo>
                <a:cubicBezTo>
                  <a:pt x="165590" y="388944"/>
                  <a:pt x="114102" y="383381"/>
                  <a:pt x="34231" y="383381"/>
                </a:cubicBezTo>
                <a:lnTo>
                  <a:pt x="0" y="383381"/>
                </a:lnTo>
                <a:lnTo>
                  <a:pt x="0" y="221642"/>
                </a:lnTo>
                <a:cubicBezTo>
                  <a:pt x="167159" y="185700"/>
                  <a:pt x="294097" y="111819"/>
                  <a:pt x="380814"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800">
              <a:solidFill>
                <a:srgbClr val="FF0000"/>
              </a:solidFill>
              <a:latin typeface="#9Slide03 Impact" panose="02040603050506020204" pitchFamily="18" charset="0"/>
            </a:endParaRPr>
          </a:p>
        </p:txBody>
      </p:sp>
      <p:sp>
        <p:nvSpPr>
          <p:cNvPr id="42" name="TextBox 41">
            <a:extLst>
              <a:ext uri="{FF2B5EF4-FFF2-40B4-BE49-F238E27FC236}">
                <a16:creationId xmlns:a16="http://schemas.microsoft.com/office/drawing/2014/main" id="{496B1852-4F66-4526-B580-C1C798041211}"/>
              </a:ext>
            </a:extLst>
          </p:cNvPr>
          <p:cNvSpPr txBox="1">
            <a:spLocks noChangeAspect="1"/>
          </p:cNvSpPr>
          <p:nvPr/>
        </p:nvSpPr>
        <p:spPr>
          <a:xfrm>
            <a:off x="993406" y="3223280"/>
            <a:ext cx="509608" cy="909029"/>
          </a:xfrm>
          <a:custGeom>
            <a:avLst/>
            <a:gdLst/>
            <a:ahLst/>
            <a:cxnLst/>
            <a:rect l="l" t="t" r="r" b="b"/>
            <a:pathLst>
              <a:path w="791580" h="1412007">
                <a:moveTo>
                  <a:pt x="373968" y="0"/>
                </a:moveTo>
                <a:cubicBezTo>
                  <a:pt x="511461" y="0"/>
                  <a:pt x="615436" y="34088"/>
                  <a:pt x="685893" y="102264"/>
                </a:cubicBezTo>
                <a:cubicBezTo>
                  <a:pt x="756351" y="170439"/>
                  <a:pt x="791580" y="256729"/>
                  <a:pt x="791580" y="361132"/>
                </a:cubicBezTo>
                <a:cubicBezTo>
                  <a:pt x="791580" y="440432"/>
                  <a:pt x="771755" y="524297"/>
                  <a:pt x="732104" y="612726"/>
                </a:cubicBezTo>
                <a:cubicBezTo>
                  <a:pt x="692454" y="701154"/>
                  <a:pt x="575643" y="888851"/>
                  <a:pt x="381670" y="1175817"/>
                </a:cubicBezTo>
                <a:lnTo>
                  <a:pt x="760772" y="1175817"/>
                </a:lnTo>
                <a:lnTo>
                  <a:pt x="760772" y="1412007"/>
                </a:lnTo>
                <a:lnTo>
                  <a:pt x="0" y="1412007"/>
                </a:lnTo>
                <a:lnTo>
                  <a:pt x="0" y="1214326"/>
                </a:lnTo>
                <a:cubicBezTo>
                  <a:pt x="225351" y="845778"/>
                  <a:pt x="359277" y="617718"/>
                  <a:pt x="401780" y="530145"/>
                </a:cubicBezTo>
                <a:cubicBezTo>
                  <a:pt x="444283" y="442572"/>
                  <a:pt x="465535" y="374253"/>
                  <a:pt x="465535" y="325190"/>
                </a:cubicBezTo>
                <a:cubicBezTo>
                  <a:pt x="465535" y="287536"/>
                  <a:pt x="459116" y="259439"/>
                  <a:pt x="446280" y="240897"/>
                </a:cubicBezTo>
                <a:cubicBezTo>
                  <a:pt x="433443" y="222356"/>
                  <a:pt x="413904" y="213085"/>
                  <a:pt x="387660" y="213085"/>
                </a:cubicBezTo>
                <a:cubicBezTo>
                  <a:pt x="361417" y="213085"/>
                  <a:pt x="341877" y="223354"/>
                  <a:pt x="329041" y="243892"/>
                </a:cubicBezTo>
                <a:cubicBezTo>
                  <a:pt x="316204" y="264431"/>
                  <a:pt x="309786" y="305222"/>
                  <a:pt x="309786" y="366266"/>
                </a:cubicBezTo>
                <a:lnTo>
                  <a:pt x="309786" y="498054"/>
                </a:lnTo>
                <a:lnTo>
                  <a:pt x="0" y="498054"/>
                </a:lnTo>
                <a:lnTo>
                  <a:pt x="0" y="447564"/>
                </a:lnTo>
                <a:cubicBezTo>
                  <a:pt x="0" y="369974"/>
                  <a:pt x="3994" y="308788"/>
                  <a:pt x="11981" y="264003"/>
                </a:cubicBezTo>
                <a:cubicBezTo>
                  <a:pt x="19968" y="219218"/>
                  <a:pt x="39650" y="175146"/>
                  <a:pt x="71028" y="131788"/>
                </a:cubicBezTo>
                <a:cubicBezTo>
                  <a:pt x="102406" y="88429"/>
                  <a:pt x="143198" y="55625"/>
                  <a:pt x="193402" y="33375"/>
                </a:cubicBezTo>
                <a:cubicBezTo>
                  <a:pt x="243607" y="11125"/>
                  <a:pt x="303796" y="0"/>
                  <a:pt x="373968"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800">
              <a:solidFill>
                <a:srgbClr val="FF0000"/>
              </a:solidFill>
              <a:latin typeface="#9Slide03 Impact" panose="02040603050506020204" pitchFamily="18" charset="0"/>
            </a:endParaRPr>
          </a:p>
        </p:txBody>
      </p:sp>
      <p:sp>
        <p:nvSpPr>
          <p:cNvPr id="43" name="TextBox 42">
            <a:extLst>
              <a:ext uri="{FF2B5EF4-FFF2-40B4-BE49-F238E27FC236}">
                <a16:creationId xmlns:a16="http://schemas.microsoft.com/office/drawing/2014/main" id="{4D3DA15C-1CE5-4583-BDB2-F78CC02FEED1}"/>
              </a:ext>
            </a:extLst>
          </p:cNvPr>
          <p:cNvSpPr txBox="1">
            <a:spLocks noChangeAspect="1"/>
          </p:cNvSpPr>
          <p:nvPr/>
        </p:nvSpPr>
        <p:spPr>
          <a:xfrm>
            <a:off x="2582829" y="4688235"/>
            <a:ext cx="480892" cy="849256"/>
          </a:xfrm>
          <a:custGeom>
            <a:avLst/>
            <a:gdLst/>
            <a:ahLst/>
            <a:cxnLst/>
            <a:rect l="l" t="t" r="r" b="b"/>
            <a:pathLst>
              <a:path w="567333" h="1001911">
                <a:moveTo>
                  <a:pt x="263723" y="0"/>
                </a:moveTo>
                <a:cubicBezTo>
                  <a:pt x="378420" y="0"/>
                  <a:pt x="456208" y="22424"/>
                  <a:pt x="497086" y="67271"/>
                </a:cubicBezTo>
                <a:cubicBezTo>
                  <a:pt x="537964" y="112118"/>
                  <a:pt x="558403" y="174427"/>
                  <a:pt x="558403" y="254199"/>
                </a:cubicBezTo>
                <a:cubicBezTo>
                  <a:pt x="558403" y="308174"/>
                  <a:pt x="551061" y="347167"/>
                  <a:pt x="536376" y="371178"/>
                </a:cubicBezTo>
                <a:cubicBezTo>
                  <a:pt x="521692" y="395189"/>
                  <a:pt x="495895" y="417116"/>
                  <a:pt x="458986" y="436960"/>
                </a:cubicBezTo>
                <a:cubicBezTo>
                  <a:pt x="495498" y="449263"/>
                  <a:pt x="522684" y="469404"/>
                  <a:pt x="540544" y="497384"/>
                </a:cubicBezTo>
                <a:cubicBezTo>
                  <a:pt x="558403" y="525364"/>
                  <a:pt x="567333" y="590947"/>
                  <a:pt x="567333" y="694135"/>
                </a:cubicBezTo>
                <a:cubicBezTo>
                  <a:pt x="567333" y="770732"/>
                  <a:pt x="558601" y="830164"/>
                  <a:pt x="541139" y="872431"/>
                </a:cubicBezTo>
                <a:cubicBezTo>
                  <a:pt x="523676" y="914698"/>
                  <a:pt x="493514" y="946845"/>
                  <a:pt x="450651" y="968871"/>
                </a:cubicBezTo>
                <a:cubicBezTo>
                  <a:pt x="407789" y="990898"/>
                  <a:pt x="352822" y="1001911"/>
                  <a:pt x="285750" y="1001911"/>
                </a:cubicBezTo>
                <a:cubicBezTo>
                  <a:pt x="209550" y="1001911"/>
                  <a:pt x="149721" y="989112"/>
                  <a:pt x="106263" y="963514"/>
                </a:cubicBezTo>
                <a:cubicBezTo>
                  <a:pt x="62805" y="937915"/>
                  <a:pt x="34230" y="906562"/>
                  <a:pt x="20538" y="869454"/>
                </a:cubicBezTo>
                <a:cubicBezTo>
                  <a:pt x="6846" y="832346"/>
                  <a:pt x="0" y="767953"/>
                  <a:pt x="0" y="676275"/>
                </a:cubicBezTo>
                <a:lnTo>
                  <a:pt x="0" y="600075"/>
                </a:lnTo>
                <a:lnTo>
                  <a:pt x="240506" y="600075"/>
                </a:lnTo>
                <a:lnTo>
                  <a:pt x="240506" y="756642"/>
                </a:lnTo>
                <a:cubicBezTo>
                  <a:pt x="240506" y="798314"/>
                  <a:pt x="242986" y="824806"/>
                  <a:pt x="247947" y="836117"/>
                </a:cubicBezTo>
                <a:cubicBezTo>
                  <a:pt x="252908" y="847428"/>
                  <a:pt x="263922" y="853083"/>
                  <a:pt x="280987" y="853083"/>
                </a:cubicBezTo>
                <a:cubicBezTo>
                  <a:pt x="299640" y="853083"/>
                  <a:pt x="311944" y="845939"/>
                  <a:pt x="317897" y="831652"/>
                </a:cubicBezTo>
                <a:cubicBezTo>
                  <a:pt x="323850" y="817364"/>
                  <a:pt x="326826" y="780058"/>
                  <a:pt x="326826" y="719733"/>
                </a:cubicBezTo>
                <a:lnTo>
                  <a:pt x="326826" y="653058"/>
                </a:lnTo>
                <a:cubicBezTo>
                  <a:pt x="326826" y="616149"/>
                  <a:pt x="322659" y="589161"/>
                  <a:pt x="314325" y="572096"/>
                </a:cubicBezTo>
                <a:cubicBezTo>
                  <a:pt x="305990" y="555030"/>
                  <a:pt x="293687" y="543818"/>
                  <a:pt x="277415" y="538460"/>
                </a:cubicBezTo>
                <a:cubicBezTo>
                  <a:pt x="261144" y="533103"/>
                  <a:pt x="229592" y="530027"/>
                  <a:pt x="182761" y="529233"/>
                </a:cubicBezTo>
                <a:lnTo>
                  <a:pt x="182761" y="389335"/>
                </a:lnTo>
                <a:cubicBezTo>
                  <a:pt x="239911" y="389335"/>
                  <a:pt x="275233" y="387152"/>
                  <a:pt x="288726" y="382786"/>
                </a:cubicBezTo>
                <a:cubicBezTo>
                  <a:pt x="302220" y="378421"/>
                  <a:pt x="311944" y="368896"/>
                  <a:pt x="317897" y="354211"/>
                </a:cubicBezTo>
                <a:cubicBezTo>
                  <a:pt x="323850" y="339527"/>
                  <a:pt x="326826" y="316508"/>
                  <a:pt x="326826" y="285155"/>
                </a:cubicBezTo>
                <a:lnTo>
                  <a:pt x="326826" y="231577"/>
                </a:lnTo>
                <a:cubicBezTo>
                  <a:pt x="326826" y="197843"/>
                  <a:pt x="323354" y="175617"/>
                  <a:pt x="316408" y="164902"/>
                </a:cubicBezTo>
                <a:cubicBezTo>
                  <a:pt x="309463" y="154186"/>
                  <a:pt x="298648" y="148828"/>
                  <a:pt x="283964" y="148828"/>
                </a:cubicBezTo>
                <a:cubicBezTo>
                  <a:pt x="267295" y="148828"/>
                  <a:pt x="255885" y="154484"/>
                  <a:pt x="249733" y="165795"/>
                </a:cubicBezTo>
                <a:cubicBezTo>
                  <a:pt x="243582" y="177106"/>
                  <a:pt x="240506" y="201216"/>
                  <a:pt x="240506" y="238125"/>
                </a:cubicBezTo>
                <a:lnTo>
                  <a:pt x="240506" y="317302"/>
                </a:lnTo>
                <a:lnTo>
                  <a:pt x="0" y="317302"/>
                </a:lnTo>
                <a:lnTo>
                  <a:pt x="0" y="235149"/>
                </a:lnTo>
                <a:cubicBezTo>
                  <a:pt x="0" y="143074"/>
                  <a:pt x="21034" y="80864"/>
                  <a:pt x="63103" y="48518"/>
                </a:cubicBezTo>
                <a:cubicBezTo>
                  <a:pt x="105172" y="16173"/>
                  <a:pt x="172045" y="0"/>
                  <a:pt x="263723"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9600">
              <a:solidFill>
                <a:srgbClr val="FF0000"/>
              </a:solidFill>
              <a:latin typeface="#9Slide03 Impact" panose="02040603050506020204" pitchFamily="18" charset="0"/>
            </a:endParaRPr>
          </a:p>
        </p:txBody>
      </p:sp>
      <p:sp>
        <p:nvSpPr>
          <p:cNvPr id="46" name="Hexagon 45">
            <a:extLst>
              <a:ext uri="{FF2B5EF4-FFF2-40B4-BE49-F238E27FC236}">
                <a16:creationId xmlns:a16="http://schemas.microsoft.com/office/drawing/2014/main" id="{18E52FCC-A029-4860-A931-AF484F999861}"/>
              </a:ext>
            </a:extLst>
          </p:cNvPr>
          <p:cNvSpPr/>
          <p:nvPr/>
        </p:nvSpPr>
        <p:spPr>
          <a:xfrm rot="5400000">
            <a:off x="10250471" y="4531906"/>
            <a:ext cx="1345358" cy="1159791"/>
          </a:xfrm>
          <a:prstGeom prst="hexagon">
            <a:avLst/>
          </a:prstGeom>
          <a:noFill/>
          <a:ln>
            <a:solidFill>
              <a:srgbClr val="1D6F5A"/>
            </a:solidFill>
            <a:prstDash val="dash"/>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a:extLst>
              <a:ext uri="{FF2B5EF4-FFF2-40B4-BE49-F238E27FC236}">
                <a16:creationId xmlns:a16="http://schemas.microsoft.com/office/drawing/2014/main" id="{8219C095-890E-403D-90BE-82AAE6CF85B3}"/>
              </a:ext>
            </a:extLst>
          </p:cNvPr>
          <p:cNvSpPr/>
          <p:nvPr/>
        </p:nvSpPr>
        <p:spPr>
          <a:xfrm>
            <a:off x="2372432" y="5382332"/>
            <a:ext cx="241098" cy="241098"/>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97558931-7D29-4D06-9E01-9471E8D2E59B}"/>
              </a:ext>
            </a:extLst>
          </p:cNvPr>
          <p:cNvSpPr/>
          <p:nvPr/>
        </p:nvSpPr>
        <p:spPr>
          <a:xfrm>
            <a:off x="793501" y="4007180"/>
            <a:ext cx="241098" cy="241098"/>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D194290F-BAB3-46C3-9115-3213EEFC227A}"/>
              </a:ext>
            </a:extLst>
          </p:cNvPr>
          <p:cNvSpPr/>
          <p:nvPr/>
        </p:nvSpPr>
        <p:spPr>
          <a:xfrm>
            <a:off x="2372432" y="2639999"/>
            <a:ext cx="241098" cy="241098"/>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7496C6B3-9FFD-4941-8B50-226376ABE911}"/>
              </a:ext>
            </a:extLst>
          </p:cNvPr>
          <p:cNvGrpSpPr/>
          <p:nvPr/>
        </p:nvGrpSpPr>
        <p:grpSpPr>
          <a:xfrm>
            <a:off x="5194198" y="743948"/>
            <a:ext cx="5781049" cy="642289"/>
            <a:chOff x="5194198" y="743948"/>
            <a:chExt cx="5781049" cy="642289"/>
          </a:xfrm>
        </p:grpSpPr>
        <p:sp>
          <p:nvSpPr>
            <p:cNvPr id="56" name="Rectangle 55">
              <a:extLst>
                <a:ext uri="{FF2B5EF4-FFF2-40B4-BE49-F238E27FC236}">
                  <a16:creationId xmlns:a16="http://schemas.microsoft.com/office/drawing/2014/main" id="{7F7CA7B2-1F75-42E9-A738-F149F5543423}"/>
                </a:ext>
              </a:extLst>
            </p:cNvPr>
            <p:cNvSpPr/>
            <p:nvPr/>
          </p:nvSpPr>
          <p:spPr>
            <a:xfrm>
              <a:off x="7895800" y="743948"/>
              <a:ext cx="3079447" cy="6033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D100BD7-CE3F-40DB-89D3-FA9C971DD195}"/>
                </a:ext>
              </a:extLst>
            </p:cNvPr>
            <p:cNvSpPr txBox="1"/>
            <p:nvPr/>
          </p:nvSpPr>
          <p:spPr>
            <a:xfrm>
              <a:off x="5194198" y="770684"/>
              <a:ext cx="5769208" cy="615553"/>
            </a:xfrm>
            <a:prstGeom prst="rect">
              <a:avLst/>
            </a:prstGeom>
            <a:noFill/>
          </p:spPr>
          <p:txBody>
            <a:bodyPr wrap="none" lIns="0" tIns="0" rIns="0" bIns="0" rtlCol="0">
              <a:spAutoFit/>
            </a:bodyPr>
            <a:lstStyle/>
            <a:p>
              <a:pPr algn="ctr"/>
              <a:r>
                <a:rPr lang="en-US" sz="4000">
                  <a:solidFill>
                    <a:srgbClr val="1D6F5A"/>
                  </a:solidFill>
                  <a:latin typeface="#9Slide03 Roboto Black" panose="02000000000000000000" pitchFamily="2" charset="0"/>
                  <a:ea typeface="#9Slide03 Roboto Black" panose="02000000000000000000" pitchFamily="2" charset="0"/>
                </a:rPr>
                <a:t>CÔNG TÁC </a:t>
              </a:r>
              <a:r>
                <a:rPr lang="en-US" sz="4000">
                  <a:ln>
                    <a:solidFill>
                      <a:srgbClr val="1D6F5A"/>
                    </a:solidFill>
                  </a:ln>
                  <a:solidFill>
                    <a:schemeClr val="bg1"/>
                  </a:solidFill>
                  <a:latin typeface="#9Slide03 Roboto Black" panose="02000000000000000000" pitchFamily="2" charset="0"/>
                  <a:ea typeface="#9Slide03 Roboto Black" panose="02000000000000000000" pitchFamily="2" charset="0"/>
                </a:rPr>
                <a:t>TRỌNG TÂM</a:t>
              </a:r>
            </a:p>
          </p:txBody>
        </p:sp>
      </p:grpSp>
      <p:sp>
        <p:nvSpPr>
          <p:cNvPr id="45" name="Hexagon 44">
            <a:extLst>
              <a:ext uri="{FF2B5EF4-FFF2-40B4-BE49-F238E27FC236}">
                <a16:creationId xmlns:a16="http://schemas.microsoft.com/office/drawing/2014/main" id="{21E2BB07-E9AE-4496-95ED-A34C80F8F84C}"/>
              </a:ext>
            </a:extLst>
          </p:cNvPr>
          <p:cNvSpPr/>
          <p:nvPr/>
        </p:nvSpPr>
        <p:spPr>
          <a:xfrm rot="5400000">
            <a:off x="9806003" y="3200016"/>
            <a:ext cx="1345358" cy="1159791"/>
          </a:xfrm>
          <a:prstGeom prst="hexagon">
            <a:avLst/>
          </a:prstGeom>
          <a:noFill/>
          <a:ln>
            <a:solidFill>
              <a:srgbClr val="1D6F5A"/>
            </a:solidFill>
            <a:prstDash val="dash"/>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a:extLst>
              <a:ext uri="{FF2B5EF4-FFF2-40B4-BE49-F238E27FC236}">
                <a16:creationId xmlns:a16="http://schemas.microsoft.com/office/drawing/2014/main" id="{A7A6B7F5-580A-470A-A939-8FE3148D7303}"/>
              </a:ext>
            </a:extLst>
          </p:cNvPr>
          <p:cNvSpPr/>
          <p:nvPr/>
        </p:nvSpPr>
        <p:spPr>
          <a:xfrm rot="5400000">
            <a:off x="10276848" y="1774303"/>
            <a:ext cx="1345358" cy="1159791"/>
          </a:xfrm>
          <a:prstGeom prst="hexagon">
            <a:avLst/>
          </a:prstGeom>
          <a:noFill/>
          <a:ln>
            <a:solidFill>
              <a:srgbClr val="1D6F5A"/>
            </a:solidFill>
            <a:prstDash val="dash"/>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BFE910-AA3B-42FA-893D-8D2418C90918}"/>
              </a:ext>
            </a:extLst>
          </p:cNvPr>
          <p:cNvPicPr>
            <a:picLocks noChangeAspect="1"/>
          </p:cNvPicPr>
          <p:nvPr/>
        </p:nvPicPr>
        <p:blipFill rotWithShape="1">
          <a:blip r:embed="rId9">
            <a:extLst>
              <a:ext uri="{28A0092B-C50C-407E-A947-70E740481C1C}">
                <a14:useLocalDpi xmlns:a14="http://schemas.microsoft.com/office/drawing/2010/main" val="0"/>
              </a:ext>
            </a:extLst>
          </a:blip>
          <a:srcRect l="12234" t="19819" r="10568" b="24028"/>
          <a:stretch/>
        </p:blipFill>
        <p:spPr>
          <a:xfrm>
            <a:off x="10421548" y="1931757"/>
            <a:ext cx="1134007" cy="824846"/>
          </a:xfrm>
          <a:prstGeom prst="rect">
            <a:avLst/>
          </a:prstGeom>
        </p:spPr>
      </p:pic>
      <p:pic>
        <p:nvPicPr>
          <p:cNvPr id="52" name="Picture 51">
            <a:extLst>
              <a:ext uri="{FF2B5EF4-FFF2-40B4-BE49-F238E27FC236}">
                <a16:creationId xmlns:a16="http://schemas.microsoft.com/office/drawing/2014/main" id="{EFE02247-EF47-45A8-A6E4-B0F95EFEFD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6533" y="3229443"/>
            <a:ext cx="1058630" cy="1058630"/>
          </a:xfrm>
          <a:prstGeom prst="rect">
            <a:avLst/>
          </a:prstGeom>
        </p:spPr>
      </p:pic>
      <p:pic>
        <p:nvPicPr>
          <p:cNvPr id="54" name="Picture 53">
            <a:extLst>
              <a:ext uri="{FF2B5EF4-FFF2-40B4-BE49-F238E27FC236}">
                <a16:creationId xmlns:a16="http://schemas.microsoft.com/office/drawing/2014/main" id="{6ED31100-0971-4ACE-A90A-092343211D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4603" y="4670456"/>
            <a:ext cx="1093911" cy="776715"/>
          </a:xfrm>
          <a:prstGeom prst="rect">
            <a:avLst/>
          </a:prstGeom>
        </p:spPr>
      </p:pic>
    </p:spTree>
    <p:extLst>
      <p:ext uri="{BB962C8B-B14F-4D97-AF65-F5344CB8AC3E}">
        <p14:creationId xmlns:p14="http://schemas.microsoft.com/office/powerpoint/2010/main" val="19894333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57200"/>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05137"/>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05136"/>
            <a:ext cx="776209" cy="83820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820988" y="995367"/>
            <a:ext cx="2182329" cy="369332"/>
          </a:xfrm>
          <a:prstGeom prst="rect">
            <a:avLst/>
          </a:prstGeom>
          <a:noFill/>
        </p:spPr>
        <p:txBody>
          <a:bodyPr wrap="none" lIns="0" tIns="0" rIns="0" bIns="0" rtlCol="0">
            <a:spAutoFit/>
          </a:bodyPr>
          <a:lstStyle/>
          <a:p>
            <a:pPr algn="l"/>
            <a:r>
              <a:rPr lang="en-US" sz="2400" spc="160">
                <a:solidFill>
                  <a:schemeClr val="tx2"/>
                </a:solidFill>
                <a:latin typeface="#9Slide03 Bebas Neue Bold" panose="020B0606020202050201" pitchFamily="34" charset="0"/>
              </a:rPr>
              <a:t>TH VĨNH BÌNH BẮC 4</a:t>
            </a:r>
          </a:p>
        </p:txBody>
      </p:sp>
      <p:sp>
        <p:nvSpPr>
          <p:cNvPr id="29" name="Rectangle 28">
            <a:extLst>
              <a:ext uri="{FF2B5EF4-FFF2-40B4-BE49-F238E27FC236}">
                <a16:creationId xmlns:a16="http://schemas.microsoft.com/office/drawing/2014/main" id="{1AD592EB-A5DF-4159-9C31-29A8782192BC}"/>
              </a:ext>
            </a:extLst>
          </p:cNvPr>
          <p:cNvSpPr/>
          <p:nvPr/>
        </p:nvSpPr>
        <p:spPr>
          <a:xfrm>
            <a:off x="724101" y="4002616"/>
            <a:ext cx="9226600" cy="1126854"/>
          </a:xfrm>
          <a:prstGeom prst="rect">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CCB12C89-310F-40A1-A7D0-934344119136}"/>
              </a:ext>
            </a:extLst>
          </p:cNvPr>
          <p:cNvSpPr/>
          <p:nvPr/>
        </p:nvSpPr>
        <p:spPr>
          <a:xfrm rot="5400000">
            <a:off x="9575971" y="3937309"/>
            <a:ext cx="1523803" cy="1313623"/>
          </a:xfrm>
          <a:prstGeom prst="hexagon">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ACD4959-7EA8-49CF-95B6-EE689290A83E}"/>
              </a:ext>
            </a:extLst>
          </p:cNvPr>
          <p:cNvSpPr txBox="1"/>
          <p:nvPr/>
        </p:nvSpPr>
        <p:spPr>
          <a:xfrm>
            <a:off x="1454904" y="4178621"/>
            <a:ext cx="8050131" cy="830997"/>
          </a:xfrm>
          <a:prstGeom prst="rect">
            <a:avLst/>
          </a:prstGeom>
          <a:noFill/>
        </p:spPr>
        <p:txBody>
          <a:bodyPr wrap="square">
            <a:spAutoFit/>
          </a:bodyPr>
          <a:lstStyle/>
          <a:p>
            <a:r>
              <a:rPr lang="vi-VN" sz="1600">
                <a:solidFill>
                  <a:prstClr val="white"/>
                </a:solidFill>
                <a:latin typeface="#9Slide01 Tieu de ngan" panose="00000800000000000000" pitchFamily="2" charset="0"/>
                <a:ea typeface="#9Slide02 Noi dung rat dai" panose="02000000000000000000" pitchFamily="2" charset="0"/>
              </a:rPr>
              <a:t>Tiếp tục kiên trì, thực hiện tốt công tác tham mưu, triển khai thực hiện Luật Trẻ em; tăng cường các hoạt động trang bị kỹ năng thực hành xã hội, kỹ năng phòng chống tai nạn thương tích, xâm hại trẻ em; </a:t>
            </a:r>
            <a:endParaRPr lang="en-US" sz="1400"/>
          </a:p>
        </p:txBody>
      </p:sp>
      <p:sp>
        <p:nvSpPr>
          <p:cNvPr id="37" name="Rectangle 36">
            <a:extLst>
              <a:ext uri="{FF2B5EF4-FFF2-40B4-BE49-F238E27FC236}">
                <a16:creationId xmlns:a16="http://schemas.microsoft.com/office/drawing/2014/main" id="{1D007171-31F5-4907-AE47-3F2D1AD18964}"/>
              </a:ext>
            </a:extLst>
          </p:cNvPr>
          <p:cNvSpPr/>
          <p:nvPr/>
        </p:nvSpPr>
        <p:spPr>
          <a:xfrm>
            <a:off x="1843009" y="2218016"/>
            <a:ext cx="8577930" cy="1126854"/>
          </a:xfrm>
          <a:prstGeom prst="rect">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8400537C-E75A-438E-841B-1B6D6715FBB2}"/>
              </a:ext>
            </a:extLst>
          </p:cNvPr>
          <p:cNvSpPr/>
          <p:nvPr/>
        </p:nvSpPr>
        <p:spPr>
          <a:xfrm rot="5400000">
            <a:off x="9972708" y="2085951"/>
            <a:ext cx="1523801" cy="1313621"/>
          </a:xfrm>
          <a:prstGeom prst="hexagon">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7224EA3-0880-45AD-95F9-D877B00E676E}"/>
              </a:ext>
            </a:extLst>
          </p:cNvPr>
          <p:cNvSpPr txBox="1"/>
          <p:nvPr/>
        </p:nvSpPr>
        <p:spPr>
          <a:xfrm>
            <a:off x="2713927" y="2248832"/>
            <a:ext cx="7200553" cy="1077218"/>
          </a:xfrm>
          <a:prstGeom prst="rect">
            <a:avLst/>
          </a:prstGeom>
          <a:noFill/>
        </p:spPr>
        <p:txBody>
          <a:bodyPr wrap="square">
            <a:spAutoFit/>
          </a:bodyPr>
          <a:lstStyle/>
          <a:p>
            <a:r>
              <a:rPr lang="vi-VN" sz="1600">
                <a:solidFill>
                  <a:prstClr val="white"/>
                </a:solidFill>
                <a:latin typeface="#9Slide01 Tieu de ngan" panose="00000800000000000000" pitchFamily="2" charset="0"/>
                <a:ea typeface="#9Slide02 Noi dung rat dai" panose="02000000000000000000" pitchFamily="2" charset="0"/>
              </a:rPr>
              <a:t>Triển khai thực hiện các giải pháp xây dựng tổ chức Đội vững mạnh. Trong đó, tập trung nâng cao chất lượng hoạt động của Sao Nhi đồng tự quản và công tác đội viên lớn, vai trò tự quản của Ban Chỉ huy Liên đội. </a:t>
            </a:r>
            <a:endParaRPr lang="en-US" sz="1400"/>
          </a:p>
        </p:txBody>
      </p:sp>
      <p:sp>
        <p:nvSpPr>
          <p:cNvPr id="44" name="Hexagon 43">
            <a:extLst>
              <a:ext uri="{FF2B5EF4-FFF2-40B4-BE49-F238E27FC236}">
                <a16:creationId xmlns:a16="http://schemas.microsoft.com/office/drawing/2014/main" id="{A7A6B7F5-580A-470A-A939-8FE3148D7303}"/>
              </a:ext>
            </a:extLst>
          </p:cNvPr>
          <p:cNvSpPr/>
          <p:nvPr/>
        </p:nvSpPr>
        <p:spPr>
          <a:xfrm rot="5400000">
            <a:off x="10061928" y="2160909"/>
            <a:ext cx="1345358" cy="1159791"/>
          </a:xfrm>
          <a:prstGeom prst="hexagon">
            <a:avLst/>
          </a:prstGeom>
          <a:noFill/>
          <a:ln>
            <a:solidFill>
              <a:srgbClr val="1D6F5A"/>
            </a:solidFill>
            <a:prstDash val="dash"/>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a:extLst>
              <a:ext uri="{FF2B5EF4-FFF2-40B4-BE49-F238E27FC236}">
                <a16:creationId xmlns:a16="http://schemas.microsoft.com/office/drawing/2014/main" id="{21E2BB07-E9AE-4496-95ED-A34C80F8F84C}"/>
              </a:ext>
            </a:extLst>
          </p:cNvPr>
          <p:cNvSpPr/>
          <p:nvPr/>
        </p:nvSpPr>
        <p:spPr>
          <a:xfrm rot="5400000">
            <a:off x="9670577" y="4025394"/>
            <a:ext cx="1345358" cy="1159791"/>
          </a:xfrm>
          <a:prstGeom prst="hexagon">
            <a:avLst/>
          </a:prstGeom>
          <a:noFill/>
          <a:ln>
            <a:solidFill>
              <a:srgbClr val="1D6F5A"/>
            </a:solidFill>
            <a:prstDash val="dash"/>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97558931-7D29-4D06-9E01-9471E8D2E59B}"/>
              </a:ext>
            </a:extLst>
          </p:cNvPr>
          <p:cNvSpPr/>
          <p:nvPr/>
        </p:nvSpPr>
        <p:spPr>
          <a:xfrm>
            <a:off x="793501" y="4832559"/>
            <a:ext cx="241098" cy="241098"/>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D194290F-BAB3-46C3-9115-3213EEFC227A}"/>
              </a:ext>
            </a:extLst>
          </p:cNvPr>
          <p:cNvSpPr/>
          <p:nvPr/>
        </p:nvSpPr>
        <p:spPr>
          <a:xfrm>
            <a:off x="1984585" y="3020660"/>
            <a:ext cx="241098" cy="241098"/>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pic>
        <p:nvPicPr>
          <p:cNvPr id="17" name="Picture 16">
            <a:extLst>
              <a:ext uri="{FF2B5EF4-FFF2-40B4-BE49-F238E27FC236}">
                <a16:creationId xmlns:a16="http://schemas.microsoft.com/office/drawing/2014/main" id="{13EC7DB0-1B15-4828-8ECA-6CB372F0BC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2743" y="2191240"/>
            <a:ext cx="1327206" cy="995405"/>
          </a:xfrm>
          <a:prstGeom prst="rect">
            <a:avLst/>
          </a:prstGeom>
        </p:spPr>
      </p:pic>
      <p:pic>
        <p:nvPicPr>
          <p:cNvPr id="2050" name="Picture 2" descr="Kids Images | Free Vectors, Stock Photos &amp;amp; PSD">
            <a:extLst>
              <a:ext uri="{FF2B5EF4-FFF2-40B4-BE49-F238E27FC236}">
                <a16:creationId xmlns:a16="http://schemas.microsoft.com/office/drawing/2014/main" id="{46D2C8A7-0F8B-4F9E-B37F-9431EEC72CE0}"/>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75" b="93466" l="8946" r="94569">
                        <a14:foregroundMark x1="12300" y1="88636" x2="45367" y2="85511"/>
                        <a14:foregroundMark x1="45367" y1="85511" x2="53514" y2="85511"/>
                        <a14:foregroundMark x1="53514" y1="85511" x2="55911" y2="85227"/>
                        <a14:foregroundMark x1="44409" y1="89489" x2="53674" y2="89489"/>
                        <a14:foregroundMark x1="53674" y1="89489" x2="85623" y2="87216"/>
                        <a14:foregroundMark x1="85623" y1="87216" x2="85623" y2="87216"/>
                        <a14:foregroundMark x1="91054" y1="50284" x2="90415" y2="93466"/>
                        <a14:foregroundMark x1="74760" y1="32955" x2="82109" y2="33239"/>
                        <a14:foregroundMark x1="48083" y1="27273" x2="51757" y2="30966"/>
                        <a14:foregroundMark x1="31629" y1="23011" x2="39297" y2="23011"/>
                        <a14:foregroundMark x1="18690" y1="40625" x2="24920" y2="38636"/>
                        <a14:foregroundMark x1="9105" y1="81534" x2="25559" y2="88636"/>
                        <a14:foregroundMark x1="60064" y1="82670" x2="60383" y2="80682"/>
                        <a14:foregroundMark x1="61022" y1="85227" x2="61022" y2="85227"/>
                        <a14:foregroundMark x1="92812" y1="53693" x2="94569" y2="70739"/>
                      </a14:backgroundRemoval>
                    </a14:imgEffect>
                  </a14:imgLayer>
                </a14:imgProps>
              </a:ext>
              <a:ext uri="{28A0092B-C50C-407E-A947-70E740481C1C}">
                <a14:useLocalDpi xmlns:a14="http://schemas.microsoft.com/office/drawing/2010/main" val="0"/>
              </a:ext>
            </a:extLst>
          </a:blip>
          <a:srcRect l="36860"/>
          <a:stretch/>
        </p:blipFill>
        <p:spPr bwMode="auto">
          <a:xfrm>
            <a:off x="9817280" y="4035729"/>
            <a:ext cx="1133263" cy="1009237"/>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E5D5A219-DD38-463A-B5F8-4D033B1B4D7B}"/>
              </a:ext>
            </a:extLst>
          </p:cNvPr>
          <p:cNvGrpSpPr/>
          <p:nvPr/>
        </p:nvGrpSpPr>
        <p:grpSpPr>
          <a:xfrm>
            <a:off x="5194198" y="743948"/>
            <a:ext cx="5781049" cy="642289"/>
            <a:chOff x="5194198" y="743948"/>
            <a:chExt cx="5781049" cy="642289"/>
          </a:xfrm>
        </p:grpSpPr>
        <p:sp>
          <p:nvSpPr>
            <p:cNvPr id="56" name="Rectangle 55">
              <a:extLst>
                <a:ext uri="{FF2B5EF4-FFF2-40B4-BE49-F238E27FC236}">
                  <a16:creationId xmlns:a16="http://schemas.microsoft.com/office/drawing/2014/main" id="{84ADB324-E73A-4680-ABC4-387CADBCA8C0}"/>
                </a:ext>
              </a:extLst>
            </p:cNvPr>
            <p:cNvSpPr/>
            <p:nvPr/>
          </p:nvSpPr>
          <p:spPr>
            <a:xfrm>
              <a:off x="7895800" y="743948"/>
              <a:ext cx="3079447" cy="6033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0F01F21-8098-49F7-A771-257B74C1E1E0}"/>
                </a:ext>
              </a:extLst>
            </p:cNvPr>
            <p:cNvSpPr txBox="1"/>
            <p:nvPr/>
          </p:nvSpPr>
          <p:spPr>
            <a:xfrm>
              <a:off x="5194198" y="770684"/>
              <a:ext cx="5769208" cy="615553"/>
            </a:xfrm>
            <a:prstGeom prst="rect">
              <a:avLst/>
            </a:prstGeom>
            <a:noFill/>
          </p:spPr>
          <p:txBody>
            <a:bodyPr wrap="none" lIns="0" tIns="0" rIns="0" bIns="0" rtlCol="0">
              <a:spAutoFit/>
            </a:bodyPr>
            <a:lstStyle/>
            <a:p>
              <a:pPr algn="ctr"/>
              <a:r>
                <a:rPr lang="en-US" sz="4000">
                  <a:solidFill>
                    <a:srgbClr val="1D6F5A"/>
                  </a:solidFill>
                  <a:latin typeface="#9Slide03 Roboto Black" panose="02000000000000000000" pitchFamily="2" charset="0"/>
                  <a:ea typeface="#9Slide03 Roboto Black" panose="02000000000000000000" pitchFamily="2" charset="0"/>
                </a:rPr>
                <a:t>CÔNG TÁC </a:t>
              </a:r>
              <a:r>
                <a:rPr lang="en-US" sz="4000">
                  <a:ln>
                    <a:solidFill>
                      <a:srgbClr val="1D6F5A"/>
                    </a:solidFill>
                  </a:ln>
                  <a:solidFill>
                    <a:schemeClr val="bg1"/>
                  </a:solidFill>
                  <a:latin typeface="#9Slide03 Roboto Black" panose="02000000000000000000" pitchFamily="2" charset="0"/>
                  <a:ea typeface="#9Slide03 Roboto Black" panose="02000000000000000000" pitchFamily="2" charset="0"/>
                </a:rPr>
                <a:t>TRỌNG TÂM</a:t>
              </a:r>
            </a:p>
          </p:txBody>
        </p:sp>
      </p:grpSp>
      <p:sp>
        <p:nvSpPr>
          <p:cNvPr id="31" name="TextBox 30">
            <a:extLst>
              <a:ext uri="{FF2B5EF4-FFF2-40B4-BE49-F238E27FC236}">
                <a16:creationId xmlns:a16="http://schemas.microsoft.com/office/drawing/2014/main" id="{14F3EE41-4E95-495E-832B-B52C853C67B5}"/>
              </a:ext>
            </a:extLst>
          </p:cNvPr>
          <p:cNvSpPr txBox="1">
            <a:spLocks noChangeAspect="1"/>
          </p:cNvSpPr>
          <p:nvPr/>
        </p:nvSpPr>
        <p:spPr>
          <a:xfrm>
            <a:off x="959988" y="4144992"/>
            <a:ext cx="474656" cy="809902"/>
          </a:xfrm>
          <a:custGeom>
            <a:avLst/>
            <a:gdLst/>
            <a:ahLst/>
            <a:cxnLst/>
            <a:rect l="l" t="t" r="r" b="b"/>
            <a:pathLst>
              <a:path w="107938" h="184174">
                <a:moveTo>
                  <a:pt x="2344" y="0"/>
                </a:moveTo>
                <a:lnTo>
                  <a:pt x="99120" y="0"/>
                </a:lnTo>
                <a:lnTo>
                  <a:pt x="99120" y="28909"/>
                </a:lnTo>
                <a:lnTo>
                  <a:pt x="43197" y="28909"/>
                </a:lnTo>
                <a:lnTo>
                  <a:pt x="43197" y="59605"/>
                </a:lnTo>
                <a:cubicBezTo>
                  <a:pt x="50192" y="51345"/>
                  <a:pt x="59196" y="47215"/>
                  <a:pt x="70210" y="47215"/>
                </a:cubicBezTo>
                <a:cubicBezTo>
                  <a:pt x="82637" y="47215"/>
                  <a:pt x="92032" y="50694"/>
                  <a:pt x="98394" y="57652"/>
                </a:cubicBezTo>
                <a:cubicBezTo>
                  <a:pt x="104756" y="64610"/>
                  <a:pt x="107938" y="77986"/>
                  <a:pt x="107938" y="97780"/>
                </a:cubicBezTo>
                <a:lnTo>
                  <a:pt x="107938" y="123564"/>
                </a:lnTo>
                <a:cubicBezTo>
                  <a:pt x="107938" y="136363"/>
                  <a:pt x="107324" y="145758"/>
                  <a:pt x="106096" y="151748"/>
                </a:cubicBezTo>
                <a:cubicBezTo>
                  <a:pt x="104868" y="157739"/>
                  <a:pt x="102245" y="163283"/>
                  <a:pt x="98227" y="168380"/>
                </a:cubicBezTo>
                <a:cubicBezTo>
                  <a:pt x="94208" y="173477"/>
                  <a:pt x="88609" y="177384"/>
                  <a:pt x="81428" y="180100"/>
                </a:cubicBezTo>
                <a:cubicBezTo>
                  <a:pt x="74247" y="182816"/>
                  <a:pt x="65484" y="184174"/>
                  <a:pt x="55141" y="184174"/>
                </a:cubicBezTo>
                <a:cubicBezTo>
                  <a:pt x="43532" y="184174"/>
                  <a:pt x="33300" y="182147"/>
                  <a:pt x="24445" y="178091"/>
                </a:cubicBezTo>
                <a:cubicBezTo>
                  <a:pt x="15590" y="174035"/>
                  <a:pt x="9302" y="167989"/>
                  <a:pt x="5581" y="159953"/>
                </a:cubicBezTo>
                <a:cubicBezTo>
                  <a:pt x="1860" y="151916"/>
                  <a:pt x="0" y="139489"/>
                  <a:pt x="0" y="122671"/>
                </a:cubicBezTo>
                <a:lnTo>
                  <a:pt x="0" y="112849"/>
                </a:lnTo>
                <a:lnTo>
                  <a:pt x="45095" y="112849"/>
                </a:lnTo>
                <a:lnTo>
                  <a:pt x="45095" y="124122"/>
                </a:lnTo>
                <a:cubicBezTo>
                  <a:pt x="45095" y="135805"/>
                  <a:pt x="45504" y="144102"/>
                  <a:pt x="46323" y="149014"/>
                </a:cubicBezTo>
                <a:cubicBezTo>
                  <a:pt x="47141" y="153925"/>
                  <a:pt x="49969" y="156381"/>
                  <a:pt x="54806" y="156381"/>
                </a:cubicBezTo>
                <a:cubicBezTo>
                  <a:pt x="57038" y="156381"/>
                  <a:pt x="58843" y="155674"/>
                  <a:pt x="60220" y="154260"/>
                </a:cubicBezTo>
                <a:cubicBezTo>
                  <a:pt x="61596" y="152846"/>
                  <a:pt x="62340" y="151321"/>
                  <a:pt x="62452" y="149683"/>
                </a:cubicBezTo>
                <a:cubicBezTo>
                  <a:pt x="62564" y="148046"/>
                  <a:pt x="62694" y="140940"/>
                  <a:pt x="62843" y="128364"/>
                </a:cubicBezTo>
                <a:lnTo>
                  <a:pt x="62843" y="92533"/>
                </a:lnTo>
                <a:cubicBezTo>
                  <a:pt x="62843" y="85762"/>
                  <a:pt x="62136" y="81148"/>
                  <a:pt x="60722" y="78692"/>
                </a:cubicBezTo>
                <a:cubicBezTo>
                  <a:pt x="59308" y="76237"/>
                  <a:pt x="56964" y="75009"/>
                  <a:pt x="53690" y="75009"/>
                </a:cubicBezTo>
                <a:cubicBezTo>
                  <a:pt x="51606" y="75009"/>
                  <a:pt x="49857" y="75641"/>
                  <a:pt x="48444" y="76907"/>
                </a:cubicBezTo>
                <a:cubicBezTo>
                  <a:pt x="47030" y="78172"/>
                  <a:pt x="46118" y="79530"/>
                  <a:pt x="45709" y="80981"/>
                </a:cubicBezTo>
                <a:cubicBezTo>
                  <a:pt x="45300" y="82432"/>
                  <a:pt x="45095" y="85799"/>
                  <a:pt x="45095" y="91082"/>
                </a:cubicBezTo>
                <a:lnTo>
                  <a:pt x="447" y="91082"/>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solidFill>
                <a:schemeClr val="tx1">
                  <a:lumMod val="50000"/>
                  <a:lumOff val="50000"/>
                </a:schemeClr>
              </a:solidFill>
              <a:latin typeface="UTM Impact" panose="02040603050506020204" pitchFamily="18" charset="0"/>
            </a:endParaRPr>
          </a:p>
        </p:txBody>
      </p:sp>
      <p:sp>
        <p:nvSpPr>
          <p:cNvPr id="32" name="TextBox 31">
            <a:extLst>
              <a:ext uri="{FF2B5EF4-FFF2-40B4-BE49-F238E27FC236}">
                <a16:creationId xmlns:a16="http://schemas.microsoft.com/office/drawing/2014/main" id="{94F24794-E74E-4A23-A4DA-834FF4CC3C33}"/>
              </a:ext>
            </a:extLst>
          </p:cNvPr>
          <p:cNvSpPr txBox="1">
            <a:spLocks noChangeAspect="1"/>
          </p:cNvSpPr>
          <p:nvPr/>
        </p:nvSpPr>
        <p:spPr>
          <a:xfrm>
            <a:off x="2108258" y="2420622"/>
            <a:ext cx="436111" cy="706765"/>
          </a:xfrm>
          <a:custGeom>
            <a:avLst/>
            <a:gdLst/>
            <a:ahLst/>
            <a:cxnLst/>
            <a:rect l="l" t="t" r="r" b="b"/>
            <a:pathLst>
              <a:path w="111510" h="180714">
                <a:moveTo>
                  <a:pt x="53579" y="41188"/>
                </a:moveTo>
                <a:lnTo>
                  <a:pt x="33710" y="118095"/>
                </a:lnTo>
                <a:lnTo>
                  <a:pt x="53579" y="118095"/>
                </a:lnTo>
                <a:close/>
                <a:moveTo>
                  <a:pt x="38956" y="0"/>
                </a:moveTo>
                <a:lnTo>
                  <a:pt x="98674" y="0"/>
                </a:lnTo>
                <a:lnTo>
                  <a:pt x="98674" y="118095"/>
                </a:lnTo>
                <a:lnTo>
                  <a:pt x="111510" y="118095"/>
                </a:lnTo>
                <a:lnTo>
                  <a:pt x="111510" y="148902"/>
                </a:lnTo>
                <a:lnTo>
                  <a:pt x="98674" y="148902"/>
                </a:lnTo>
                <a:lnTo>
                  <a:pt x="98674" y="180714"/>
                </a:lnTo>
                <a:lnTo>
                  <a:pt x="53579" y="180714"/>
                </a:lnTo>
                <a:lnTo>
                  <a:pt x="53579" y="148902"/>
                </a:lnTo>
                <a:lnTo>
                  <a:pt x="0" y="148902"/>
                </a:lnTo>
                <a:lnTo>
                  <a:pt x="0" y="118095"/>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solidFill>
                <a:srgbClr val="FFFF00"/>
              </a:solidFill>
              <a:latin typeface="UTM Impact" panose="02040603050506020204" pitchFamily="18" charset="0"/>
            </a:endParaRPr>
          </a:p>
        </p:txBody>
      </p:sp>
    </p:spTree>
    <p:extLst>
      <p:ext uri="{BB962C8B-B14F-4D97-AF65-F5344CB8AC3E}">
        <p14:creationId xmlns:p14="http://schemas.microsoft.com/office/powerpoint/2010/main" val="1384213765"/>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fill="hold" grpId="0" nodeType="withEffect" p14:presetBounceEnd="25000">
                                      <p:stCondLst>
                                        <p:cond delay="2000"/>
                                      </p:stCondLst>
                                      <p:childTnLst>
                                        <p:set>
                                          <p:cBhvr>
                                            <p:cTn id="6" dur="1" fill="hold">
                                              <p:stCondLst>
                                                <p:cond delay="0"/>
                                              </p:stCondLst>
                                            </p:cTn>
                                            <p:tgtEl>
                                              <p:spTgt spid="32"/>
                                            </p:tgtEl>
                                            <p:attrNameLst>
                                              <p:attrName>style.visibility</p:attrName>
                                            </p:attrNameLst>
                                          </p:cBhvr>
                                          <p:to>
                                            <p:strVal val="visible"/>
                                          </p:to>
                                        </p:set>
                                        <p:anim calcmode="lin" valueType="num" p14:bounceEnd="25000">
                                          <p:cBhvr additive="base">
                                            <p:cTn id="7" dur="1000" fill="hold"/>
                                            <p:tgtEl>
                                              <p:spTgt spid="32"/>
                                            </p:tgtEl>
                                            <p:attrNameLst>
                                              <p:attrName>ppt_x</p:attrName>
                                            </p:attrNameLst>
                                          </p:cBhvr>
                                          <p:tavLst>
                                            <p:tav tm="0">
                                              <p:val>
                                                <p:strVal val="0-#ppt_w/2"/>
                                              </p:val>
                                            </p:tav>
                                            <p:tav tm="100000">
                                              <p:val>
                                                <p:strVal val="#ppt_x"/>
                                              </p:val>
                                            </p:tav>
                                          </p:tavLst>
                                        </p:anim>
                                        <p:anim calcmode="lin" valueType="num" p14:bounceEnd="25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accel="27000" fill="hold" grpId="0" nodeType="withEffect" p14:presetBounceEnd="28000">
                                      <p:stCondLst>
                                        <p:cond delay="10000"/>
                                      </p:stCondLst>
                                      <p:childTnLst>
                                        <p:set>
                                          <p:cBhvr>
                                            <p:cTn id="10" dur="1" fill="hold">
                                              <p:stCondLst>
                                                <p:cond delay="0"/>
                                              </p:stCondLst>
                                            </p:cTn>
                                            <p:tgtEl>
                                              <p:spTgt spid="31"/>
                                            </p:tgtEl>
                                            <p:attrNameLst>
                                              <p:attrName>style.visibility</p:attrName>
                                            </p:attrNameLst>
                                          </p:cBhvr>
                                          <p:to>
                                            <p:strVal val="visible"/>
                                          </p:to>
                                        </p:set>
                                        <p:anim calcmode="lin" valueType="num" p14:bounceEnd="28000">
                                          <p:cBhvr additive="base">
                                            <p:cTn id="11" dur="1000" fill="hold"/>
                                            <p:tgtEl>
                                              <p:spTgt spid="31"/>
                                            </p:tgtEl>
                                            <p:attrNameLst>
                                              <p:attrName>ppt_x</p:attrName>
                                            </p:attrNameLst>
                                          </p:cBhvr>
                                          <p:tavLst>
                                            <p:tav tm="0">
                                              <p:val>
                                                <p:strVal val="0-#ppt_w/2"/>
                                              </p:val>
                                            </p:tav>
                                            <p:tav tm="100000">
                                              <p:val>
                                                <p:strVal val="#ppt_x"/>
                                              </p:val>
                                            </p:tav>
                                          </p:tavLst>
                                        </p:anim>
                                        <p:anim calcmode="lin" valueType="num" p14:bounceEnd="28000">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fill="hold" grpId="0" nodeType="withEffect">
                                      <p:stCondLst>
                                        <p:cond delay="2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accel="27000" fill="hold" grpId="0" nodeType="withEffect">
                                      <p:stCondLst>
                                        <p:cond delay="100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94947"/>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05137"/>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05136"/>
            <a:ext cx="776209" cy="83820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820988" y="995367"/>
            <a:ext cx="2182329" cy="369332"/>
          </a:xfrm>
          <a:prstGeom prst="rect">
            <a:avLst/>
          </a:prstGeom>
          <a:noFill/>
        </p:spPr>
        <p:txBody>
          <a:bodyPr wrap="none" lIns="0" tIns="0" rIns="0" bIns="0" rtlCol="0">
            <a:spAutoFit/>
          </a:bodyPr>
          <a:lstStyle/>
          <a:p>
            <a:pPr algn="l"/>
            <a:r>
              <a:rPr lang="en-US" sz="2400"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grpSp>
        <p:nvGrpSpPr>
          <p:cNvPr id="31" name="Group 30">
            <a:extLst>
              <a:ext uri="{FF2B5EF4-FFF2-40B4-BE49-F238E27FC236}">
                <a16:creationId xmlns:a16="http://schemas.microsoft.com/office/drawing/2014/main" id="{DCA1C665-11FE-47FE-A866-93D333B688D7}"/>
              </a:ext>
            </a:extLst>
          </p:cNvPr>
          <p:cNvGrpSpPr/>
          <p:nvPr/>
        </p:nvGrpSpPr>
        <p:grpSpPr>
          <a:xfrm>
            <a:off x="6096000" y="668182"/>
            <a:ext cx="5260247" cy="654369"/>
            <a:chOff x="5715000" y="743948"/>
            <a:chExt cx="5260247" cy="654369"/>
          </a:xfrm>
        </p:grpSpPr>
        <p:sp>
          <p:nvSpPr>
            <p:cNvPr id="32" name="Rectangle 31">
              <a:extLst>
                <a:ext uri="{FF2B5EF4-FFF2-40B4-BE49-F238E27FC236}">
                  <a16:creationId xmlns:a16="http://schemas.microsoft.com/office/drawing/2014/main" id="{FB5EAA97-C9DC-43F7-85E5-B7F418EFB505}"/>
                </a:ext>
              </a:extLst>
            </p:cNvPr>
            <p:cNvSpPr/>
            <p:nvPr/>
          </p:nvSpPr>
          <p:spPr>
            <a:xfrm>
              <a:off x="7895800" y="743948"/>
              <a:ext cx="3079447" cy="6033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686DE83-E227-4785-8806-22BF21987E1E}"/>
                </a:ext>
              </a:extLst>
            </p:cNvPr>
            <p:cNvSpPr txBox="1"/>
            <p:nvPr/>
          </p:nvSpPr>
          <p:spPr>
            <a:xfrm>
              <a:off x="5715000" y="782764"/>
              <a:ext cx="5190523" cy="615553"/>
            </a:xfrm>
            <a:prstGeom prst="rect">
              <a:avLst/>
            </a:prstGeom>
            <a:noFill/>
          </p:spPr>
          <p:txBody>
            <a:bodyPr wrap="none" lIns="0" tIns="0" rIns="0" bIns="0" rtlCol="0">
              <a:spAutoFit/>
            </a:bodyPr>
            <a:lstStyle/>
            <a:p>
              <a:pPr algn="ctr"/>
              <a:r>
                <a:rPr lang="en-US" sz="4000">
                  <a:solidFill>
                    <a:srgbClr val="1D6F5A"/>
                  </a:solidFill>
                  <a:latin typeface="#9Slide03 Roboto Black" panose="02000000000000000000" pitchFamily="2" charset="0"/>
                  <a:ea typeface="#9Slide03 Roboto Black" panose="02000000000000000000" pitchFamily="2" charset="0"/>
                </a:rPr>
                <a:t>CHỈ TIÊU </a:t>
              </a:r>
              <a:r>
                <a:rPr lang="en-US" sz="4000">
                  <a:ln>
                    <a:solidFill>
                      <a:srgbClr val="1D6F5A"/>
                    </a:solidFill>
                  </a:ln>
                  <a:solidFill>
                    <a:schemeClr val="bg1"/>
                  </a:solidFill>
                  <a:latin typeface="#9Slide03 Roboto Black" panose="02000000000000000000" pitchFamily="2" charset="0"/>
                  <a:ea typeface="#9Slide03 Roboto Black" panose="02000000000000000000" pitchFamily="2" charset="0"/>
                </a:rPr>
                <a:t>TRỌNG TÂM</a:t>
              </a:r>
            </a:p>
          </p:txBody>
        </p:sp>
      </p:grpSp>
      <p:sp>
        <p:nvSpPr>
          <p:cNvPr id="35" name="Rectangle: Rounded Corners 34">
            <a:extLst>
              <a:ext uri="{FF2B5EF4-FFF2-40B4-BE49-F238E27FC236}">
                <a16:creationId xmlns:a16="http://schemas.microsoft.com/office/drawing/2014/main" id="{8B1E9DAA-4E93-476D-8089-A0C2C5999958}"/>
              </a:ext>
            </a:extLst>
          </p:cNvPr>
          <p:cNvSpPr/>
          <p:nvPr/>
        </p:nvSpPr>
        <p:spPr>
          <a:xfrm rot="2692427">
            <a:off x="757085" y="2123591"/>
            <a:ext cx="308106" cy="194983"/>
          </a:xfrm>
          <a:prstGeom prst="roundRect">
            <a:avLst>
              <a:gd name="adj" fmla="val 0"/>
            </a:avLst>
          </a:prstGeom>
          <a:solidFill>
            <a:srgbClr val="12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FFF09F6-0B0A-4ED2-94B1-EB4B3F526D52}"/>
              </a:ext>
            </a:extLst>
          </p:cNvPr>
          <p:cNvSpPr/>
          <p:nvPr/>
        </p:nvSpPr>
        <p:spPr>
          <a:xfrm>
            <a:off x="957722" y="1700294"/>
            <a:ext cx="10373322" cy="918063"/>
          </a:xfrm>
          <a:prstGeom prst="roundRect">
            <a:avLst>
              <a:gd name="adj" fmla="val 202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p>
        </p:txBody>
      </p:sp>
      <p:sp>
        <p:nvSpPr>
          <p:cNvPr id="39" name="TextBox 38">
            <a:extLst>
              <a:ext uri="{FF2B5EF4-FFF2-40B4-BE49-F238E27FC236}">
                <a16:creationId xmlns:a16="http://schemas.microsoft.com/office/drawing/2014/main" id="{059F3F39-D433-47E8-A35A-4974D4D33903}"/>
              </a:ext>
            </a:extLst>
          </p:cNvPr>
          <p:cNvSpPr txBox="1"/>
          <p:nvPr/>
        </p:nvSpPr>
        <p:spPr>
          <a:xfrm>
            <a:off x="2171780" y="1742442"/>
            <a:ext cx="9062498" cy="861774"/>
          </a:xfrm>
          <a:prstGeom prst="rect">
            <a:avLst/>
          </a:prstGeom>
          <a:noFill/>
        </p:spPr>
        <p:txBody>
          <a:bodyPr wrap="square" lIns="0" tIns="0" rIns="0" bIns="0" rtlCol="0">
            <a:spAutoFit/>
          </a:bodyPr>
          <a:lstStyle/>
          <a:p>
            <a:pPr algn="just"/>
            <a:r>
              <a:rPr lang="vi-VN" sz="2800">
                <a:solidFill>
                  <a:srgbClr val="1D6F5A"/>
                </a:solidFill>
                <a:latin typeface="#9Slide01 Tieu de ngan" panose="00000800000000000000" pitchFamily="2" charset="0"/>
                <a:ea typeface="#9Slide02 Noi dung rat dai" panose="02000000000000000000" pitchFamily="2" charset="0"/>
              </a:rPr>
              <a:t>Liên đội có hoạt động chào mừng Đại hội Đoàn các cấp.</a:t>
            </a:r>
            <a:endParaRPr lang="en-US" sz="2800">
              <a:solidFill>
                <a:srgbClr val="1D6F5A"/>
              </a:solidFill>
              <a:latin typeface="#9Slide01 Tieu de ngan" panose="00000800000000000000" pitchFamily="2" charset="0"/>
              <a:ea typeface="#9Slide02 Noi dung rat dai" panose="02000000000000000000" pitchFamily="2" charset="0"/>
            </a:endParaRPr>
          </a:p>
        </p:txBody>
      </p:sp>
      <p:sp>
        <p:nvSpPr>
          <p:cNvPr id="41" name="Arrow: Right 40">
            <a:extLst>
              <a:ext uri="{FF2B5EF4-FFF2-40B4-BE49-F238E27FC236}">
                <a16:creationId xmlns:a16="http://schemas.microsoft.com/office/drawing/2014/main" id="{0C1BE628-81D2-4B56-AD46-C5FCAA0D2C8E}"/>
              </a:ext>
            </a:extLst>
          </p:cNvPr>
          <p:cNvSpPr/>
          <p:nvPr/>
        </p:nvSpPr>
        <p:spPr>
          <a:xfrm>
            <a:off x="719870" y="1481503"/>
            <a:ext cx="910567" cy="918063"/>
          </a:xfrm>
          <a:prstGeom prst="rightArrow">
            <a:avLst/>
          </a:prstGeom>
          <a:gradFill flip="none" rotWithShape="1">
            <a:gsLst>
              <a:gs pos="0">
                <a:schemeClr val="bg1"/>
              </a:gs>
              <a:gs pos="46000">
                <a:schemeClr val="accent1">
                  <a:lumMod val="75000"/>
                </a:schemeClr>
              </a:gs>
              <a:gs pos="100000">
                <a:schemeClr val="accent1">
                  <a:lumMod val="50000"/>
                </a:schemeClr>
              </a:gs>
            </a:gsLst>
            <a:lin ang="0" scaled="1"/>
            <a:tileRect/>
          </a:gradFill>
          <a:ln w="38100">
            <a:solidFill>
              <a:srgbClr val="FFFF00"/>
            </a:solid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C782453-3932-4295-AA12-515398159F08}"/>
              </a:ext>
            </a:extLst>
          </p:cNvPr>
          <p:cNvSpPr txBox="1"/>
          <p:nvPr/>
        </p:nvSpPr>
        <p:spPr>
          <a:xfrm>
            <a:off x="1725579" y="1702057"/>
            <a:ext cx="351058" cy="1107996"/>
          </a:xfrm>
          <a:prstGeom prst="rect">
            <a:avLst/>
          </a:prstGeom>
          <a:noFill/>
        </p:spPr>
        <p:txBody>
          <a:bodyPr wrap="none" lIns="0" tIns="0" rIns="0" bIns="0" rtlCol="0">
            <a:spAutoFit/>
          </a:bodyPr>
          <a:lstStyle/>
          <a:p>
            <a:pPr algn="l"/>
            <a:r>
              <a:rPr lang="en-US" sz="7200">
                <a:solidFill>
                  <a:srgbClr val="FF0000"/>
                </a:solidFill>
                <a:latin typeface="#9Slide03 Impact" panose="02040603050506020204" pitchFamily="18" charset="0"/>
              </a:rPr>
              <a:t>1</a:t>
            </a:r>
          </a:p>
        </p:txBody>
      </p:sp>
      <p:sp>
        <p:nvSpPr>
          <p:cNvPr id="43" name="Oval 42">
            <a:extLst>
              <a:ext uri="{FF2B5EF4-FFF2-40B4-BE49-F238E27FC236}">
                <a16:creationId xmlns:a16="http://schemas.microsoft.com/office/drawing/2014/main" id="{4C2DB1F9-D230-44A3-A612-AC71F6371A49}"/>
              </a:ext>
            </a:extLst>
          </p:cNvPr>
          <p:cNvSpPr/>
          <p:nvPr/>
        </p:nvSpPr>
        <p:spPr>
          <a:xfrm>
            <a:off x="860956" y="1762637"/>
            <a:ext cx="355793" cy="355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D13C5F27-973B-4AB0-B649-C6488DA4BE07}"/>
              </a:ext>
            </a:extLst>
          </p:cNvPr>
          <p:cNvSpPr/>
          <p:nvPr/>
        </p:nvSpPr>
        <p:spPr>
          <a:xfrm rot="2692427">
            <a:off x="757084" y="3275089"/>
            <a:ext cx="308106" cy="194983"/>
          </a:xfrm>
          <a:prstGeom prst="roundRect">
            <a:avLst>
              <a:gd name="adj" fmla="val 0"/>
            </a:avLst>
          </a:prstGeom>
          <a:solidFill>
            <a:srgbClr val="12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262C3599-7D00-48A0-9EB2-CD53D4D62ADF}"/>
              </a:ext>
            </a:extLst>
          </p:cNvPr>
          <p:cNvSpPr/>
          <p:nvPr/>
        </p:nvSpPr>
        <p:spPr>
          <a:xfrm>
            <a:off x="957721" y="2851792"/>
            <a:ext cx="10373322" cy="918063"/>
          </a:xfrm>
          <a:prstGeom prst="roundRect">
            <a:avLst>
              <a:gd name="adj" fmla="val 202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p>
        </p:txBody>
      </p:sp>
      <p:sp>
        <p:nvSpPr>
          <p:cNvPr id="77" name="TextBox 76">
            <a:extLst>
              <a:ext uri="{FF2B5EF4-FFF2-40B4-BE49-F238E27FC236}">
                <a16:creationId xmlns:a16="http://schemas.microsoft.com/office/drawing/2014/main" id="{5CDE3C32-5A79-4959-A052-9B7A3BF5AF0E}"/>
              </a:ext>
            </a:extLst>
          </p:cNvPr>
          <p:cNvSpPr txBox="1"/>
          <p:nvPr/>
        </p:nvSpPr>
        <p:spPr>
          <a:xfrm>
            <a:off x="2182000" y="2941491"/>
            <a:ext cx="9062500" cy="738664"/>
          </a:xfrm>
          <a:prstGeom prst="rect">
            <a:avLst/>
          </a:prstGeom>
          <a:noFill/>
        </p:spPr>
        <p:txBody>
          <a:bodyPr wrap="square" lIns="0" tIns="0" rIns="0" bIns="0" rtlCol="0">
            <a:spAutoFit/>
          </a:bodyPr>
          <a:lstStyle/>
          <a:p>
            <a:pPr algn="just"/>
            <a:r>
              <a:rPr lang="vi-VN" sz="2400">
                <a:solidFill>
                  <a:srgbClr val="1D6F5A"/>
                </a:solidFill>
                <a:latin typeface="#9Slide01 Tieu de ngan" panose="00000800000000000000" pitchFamily="2" charset="0"/>
                <a:ea typeface="#9Slide02 Noi dung rat dai" panose="02000000000000000000" pitchFamily="2" charset="0"/>
              </a:rPr>
              <a:t>Liên đội tổ chức sinh hoạt chủ đề “Mỗi tuần một câu chuyện đẹp, một cuốn sách hay, một tấm gương sáng”.</a:t>
            </a:r>
            <a:endParaRPr lang="en-US" sz="2400">
              <a:solidFill>
                <a:srgbClr val="1D6F5A"/>
              </a:solidFill>
              <a:latin typeface="#9Slide01 Tieu de ngan" panose="00000800000000000000" pitchFamily="2" charset="0"/>
              <a:ea typeface="#9Slide02 Noi dung rat dai" panose="02000000000000000000" pitchFamily="2" charset="0"/>
            </a:endParaRPr>
          </a:p>
        </p:txBody>
      </p:sp>
      <p:sp>
        <p:nvSpPr>
          <p:cNvPr id="78" name="Arrow: Right 77">
            <a:extLst>
              <a:ext uri="{FF2B5EF4-FFF2-40B4-BE49-F238E27FC236}">
                <a16:creationId xmlns:a16="http://schemas.microsoft.com/office/drawing/2014/main" id="{E54DF4ED-F806-410B-AD0E-9A604CE19D7A}"/>
              </a:ext>
            </a:extLst>
          </p:cNvPr>
          <p:cNvSpPr/>
          <p:nvPr/>
        </p:nvSpPr>
        <p:spPr>
          <a:xfrm>
            <a:off x="719869" y="2633001"/>
            <a:ext cx="910567" cy="918063"/>
          </a:xfrm>
          <a:prstGeom prst="rightArrow">
            <a:avLst/>
          </a:prstGeom>
          <a:gradFill flip="none" rotWithShape="1">
            <a:gsLst>
              <a:gs pos="0">
                <a:schemeClr val="bg1"/>
              </a:gs>
              <a:gs pos="46000">
                <a:schemeClr val="accent1">
                  <a:lumMod val="75000"/>
                </a:schemeClr>
              </a:gs>
              <a:gs pos="100000">
                <a:schemeClr val="accent1">
                  <a:lumMod val="50000"/>
                </a:schemeClr>
              </a:gs>
            </a:gsLst>
            <a:lin ang="0" scaled="1"/>
            <a:tileRect/>
          </a:gradFill>
          <a:ln w="38100">
            <a:solidFill>
              <a:srgbClr val="FFFF00"/>
            </a:solid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98ED3897-D654-402E-A751-09105409AA0F}"/>
              </a:ext>
            </a:extLst>
          </p:cNvPr>
          <p:cNvSpPr txBox="1"/>
          <p:nvPr/>
        </p:nvSpPr>
        <p:spPr>
          <a:xfrm>
            <a:off x="1673782" y="2853555"/>
            <a:ext cx="463268" cy="1107996"/>
          </a:xfrm>
          <a:prstGeom prst="rect">
            <a:avLst/>
          </a:prstGeom>
          <a:noFill/>
        </p:spPr>
        <p:txBody>
          <a:bodyPr wrap="none" lIns="0" tIns="0" rIns="0" bIns="0" rtlCol="0">
            <a:spAutoFit/>
          </a:bodyPr>
          <a:lstStyle/>
          <a:p>
            <a:pPr algn="l"/>
            <a:r>
              <a:rPr lang="en-US" sz="7200">
                <a:solidFill>
                  <a:srgbClr val="FF0000"/>
                </a:solidFill>
                <a:latin typeface="#9Slide03 Impact" panose="02040603050506020204" pitchFamily="18" charset="0"/>
              </a:rPr>
              <a:t>2</a:t>
            </a:r>
          </a:p>
        </p:txBody>
      </p:sp>
      <p:sp>
        <p:nvSpPr>
          <p:cNvPr id="80" name="Oval 79">
            <a:extLst>
              <a:ext uri="{FF2B5EF4-FFF2-40B4-BE49-F238E27FC236}">
                <a16:creationId xmlns:a16="http://schemas.microsoft.com/office/drawing/2014/main" id="{D14CD93A-A7C1-477E-A990-FA80F95D8C20}"/>
              </a:ext>
            </a:extLst>
          </p:cNvPr>
          <p:cNvSpPr/>
          <p:nvPr/>
        </p:nvSpPr>
        <p:spPr>
          <a:xfrm>
            <a:off x="860955" y="2914135"/>
            <a:ext cx="355793" cy="355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46F3D9FE-DEA9-41EC-B919-8C435BD4FE7D}"/>
              </a:ext>
            </a:extLst>
          </p:cNvPr>
          <p:cNvSpPr/>
          <p:nvPr/>
        </p:nvSpPr>
        <p:spPr>
          <a:xfrm rot="2692427">
            <a:off x="757083" y="4402986"/>
            <a:ext cx="308106" cy="194983"/>
          </a:xfrm>
          <a:prstGeom prst="roundRect">
            <a:avLst>
              <a:gd name="adj" fmla="val 0"/>
            </a:avLst>
          </a:prstGeom>
          <a:solidFill>
            <a:srgbClr val="12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5426EF6C-E70A-4546-A945-81D531573F93}"/>
              </a:ext>
            </a:extLst>
          </p:cNvPr>
          <p:cNvSpPr/>
          <p:nvPr/>
        </p:nvSpPr>
        <p:spPr>
          <a:xfrm>
            <a:off x="957719" y="3979689"/>
            <a:ext cx="10398527" cy="918063"/>
          </a:xfrm>
          <a:prstGeom prst="roundRect">
            <a:avLst>
              <a:gd name="adj" fmla="val 202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p>
        </p:txBody>
      </p:sp>
      <p:sp>
        <p:nvSpPr>
          <p:cNvPr id="83" name="TextBox 82">
            <a:extLst>
              <a:ext uri="{FF2B5EF4-FFF2-40B4-BE49-F238E27FC236}">
                <a16:creationId xmlns:a16="http://schemas.microsoft.com/office/drawing/2014/main" id="{F12CE7C6-834D-4B99-8446-C40554DA5A53}"/>
              </a:ext>
            </a:extLst>
          </p:cNvPr>
          <p:cNvSpPr txBox="1"/>
          <p:nvPr/>
        </p:nvSpPr>
        <p:spPr>
          <a:xfrm>
            <a:off x="2171777" y="4007833"/>
            <a:ext cx="9062504" cy="861774"/>
          </a:xfrm>
          <a:prstGeom prst="rect">
            <a:avLst/>
          </a:prstGeom>
          <a:noFill/>
        </p:spPr>
        <p:txBody>
          <a:bodyPr wrap="square" lIns="0" tIns="0" rIns="0" bIns="0" rtlCol="0">
            <a:spAutoFit/>
          </a:bodyPr>
          <a:lstStyle/>
          <a:p>
            <a:pPr algn="just"/>
            <a:r>
              <a:rPr lang="vi-VN" sz="2800">
                <a:solidFill>
                  <a:srgbClr val="1D6F5A"/>
                </a:solidFill>
                <a:latin typeface="#9Slide01 Tieu de ngan" panose="00000800000000000000" pitchFamily="2" charset="0"/>
                <a:ea typeface="#9Slide02 Noi dung rat dai" panose="02000000000000000000" pitchFamily="2" charset="0"/>
              </a:rPr>
              <a:t>Liên đội tổ chức cho các em đội viên, thiếu nhi đến với địa chỉ đỏ.</a:t>
            </a:r>
            <a:endParaRPr lang="en-US" sz="2800">
              <a:solidFill>
                <a:srgbClr val="1D6F5A"/>
              </a:solidFill>
              <a:latin typeface="#9Slide01 Tieu de ngan" panose="00000800000000000000" pitchFamily="2" charset="0"/>
              <a:ea typeface="#9Slide02 Noi dung rat dai" panose="02000000000000000000" pitchFamily="2" charset="0"/>
            </a:endParaRPr>
          </a:p>
        </p:txBody>
      </p:sp>
      <p:sp>
        <p:nvSpPr>
          <p:cNvPr id="84" name="Arrow: Right 83">
            <a:extLst>
              <a:ext uri="{FF2B5EF4-FFF2-40B4-BE49-F238E27FC236}">
                <a16:creationId xmlns:a16="http://schemas.microsoft.com/office/drawing/2014/main" id="{8554FC58-36C8-4504-AFB2-BAC3CB561083}"/>
              </a:ext>
            </a:extLst>
          </p:cNvPr>
          <p:cNvSpPr/>
          <p:nvPr/>
        </p:nvSpPr>
        <p:spPr>
          <a:xfrm>
            <a:off x="719868" y="3760898"/>
            <a:ext cx="910567" cy="918063"/>
          </a:xfrm>
          <a:prstGeom prst="rightArrow">
            <a:avLst/>
          </a:prstGeom>
          <a:gradFill flip="none" rotWithShape="1">
            <a:gsLst>
              <a:gs pos="0">
                <a:schemeClr val="bg1"/>
              </a:gs>
              <a:gs pos="46000">
                <a:schemeClr val="accent1">
                  <a:lumMod val="75000"/>
                </a:schemeClr>
              </a:gs>
              <a:gs pos="100000">
                <a:schemeClr val="accent1">
                  <a:lumMod val="50000"/>
                </a:schemeClr>
              </a:gs>
            </a:gsLst>
            <a:lin ang="0" scaled="1"/>
            <a:tileRect/>
          </a:gradFill>
          <a:ln w="38100">
            <a:solidFill>
              <a:srgbClr val="FFFF00"/>
            </a:solid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3B0DD2AB-A9FB-4D16-9884-809DD3325782}"/>
              </a:ext>
            </a:extLst>
          </p:cNvPr>
          <p:cNvSpPr txBox="1"/>
          <p:nvPr/>
        </p:nvSpPr>
        <p:spPr>
          <a:xfrm>
            <a:off x="1667694" y="3982885"/>
            <a:ext cx="488916" cy="1107996"/>
          </a:xfrm>
          <a:prstGeom prst="rect">
            <a:avLst/>
          </a:prstGeom>
          <a:noFill/>
        </p:spPr>
        <p:txBody>
          <a:bodyPr wrap="none" lIns="0" tIns="0" rIns="0" bIns="0" rtlCol="0">
            <a:spAutoFit/>
          </a:bodyPr>
          <a:lstStyle/>
          <a:p>
            <a:pPr algn="l"/>
            <a:r>
              <a:rPr lang="en-US" sz="7200">
                <a:solidFill>
                  <a:srgbClr val="FF0000"/>
                </a:solidFill>
                <a:latin typeface="#9Slide03 Impact" panose="02040603050506020204" pitchFamily="18" charset="0"/>
              </a:rPr>
              <a:t>3</a:t>
            </a:r>
          </a:p>
        </p:txBody>
      </p:sp>
      <p:sp>
        <p:nvSpPr>
          <p:cNvPr id="86" name="Oval 85">
            <a:extLst>
              <a:ext uri="{FF2B5EF4-FFF2-40B4-BE49-F238E27FC236}">
                <a16:creationId xmlns:a16="http://schemas.microsoft.com/office/drawing/2014/main" id="{42EE4F27-4257-4155-9233-B47F98260493}"/>
              </a:ext>
            </a:extLst>
          </p:cNvPr>
          <p:cNvSpPr/>
          <p:nvPr/>
        </p:nvSpPr>
        <p:spPr>
          <a:xfrm>
            <a:off x="860954" y="4042032"/>
            <a:ext cx="355793" cy="355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143FA42B-EBF3-4D3F-A35A-B35D1F951A82}"/>
              </a:ext>
            </a:extLst>
          </p:cNvPr>
          <p:cNvSpPr/>
          <p:nvPr/>
        </p:nvSpPr>
        <p:spPr>
          <a:xfrm rot="2692427">
            <a:off x="757082" y="5542090"/>
            <a:ext cx="308106" cy="194983"/>
          </a:xfrm>
          <a:prstGeom prst="roundRect">
            <a:avLst>
              <a:gd name="adj" fmla="val 0"/>
            </a:avLst>
          </a:prstGeom>
          <a:solidFill>
            <a:srgbClr val="12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FA6F041C-6794-4AEE-B57C-A655B894104E}"/>
              </a:ext>
            </a:extLst>
          </p:cNvPr>
          <p:cNvSpPr/>
          <p:nvPr/>
        </p:nvSpPr>
        <p:spPr>
          <a:xfrm>
            <a:off x="957718" y="5118793"/>
            <a:ext cx="10398527" cy="918063"/>
          </a:xfrm>
          <a:prstGeom prst="roundRect">
            <a:avLst>
              <a:gd name="adj" fmla="val 202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p>
        </p:txBody>
      </p:sp>
      <p:sp>
        <p:nvSpPr>
          <p:cNvPr id="89" name="TextBox 88">
            <a:extLst>
              <a:ext uri="{FF2B5EF4-FFF2-40B4-BE49-F238E27FC236}">
                <a16:creationId xmlns:a16="http://schemas.microsoft.com/office/drawing/2014/main" id="{6E4965C2-0703-424F-AD4F-DD9D44016899}"/>
              </a:ext>
            </a:extLst>
          </p:cNvPr>
          <p:cNvSpPr txBox="1"/>
          <p:nvPr/>
        </p:nvSpPr>
        <p:spPr>
          <a:xfrm>
            <a:off x="2181995" y="5105056"/>
            <a:ext cx="9062505" cy="861774"/>
          </a:xfrm>
          <a:prstGeom prst="rect">
            <a:avLst/>
          </a:prstGeom>
          <a:noFill/>
        </p:spPr>
        <p:txBody>
          <a:bodyPr wrap="square" lIns="0" tIns="0" rIns="0" bIns="0" rtlCol="0">
            <a:spAutoFit/>
          </a:bodyPr>
          <a:lstStyle/>
          <a:p>
            <a:pPr algn="just"/>
            <a:r>
              <a:rPr lang="vi-VN" sz="2800">
                <a:solidFill>
                  <a:srgbClr val="1D6F5A"/>
                </a:solidFill>
                <a:latin typeface="#9Slide01 Tieu de ngan" panose="00000800000000000000" pitchFamily="2" charset="0"/>
                <a:ea typeface="#9Slide02 Noi dung rat dai" panose="02000000000000000000" pitchFamily="2" charset="0"/>
              </a:rPr>
              <a:t>Liên đội thực hiện tốt việc hỗ trợ, giúp đỡ thiếu nhi có hoàn cảnh khó khăn theo hướng dẫn.</a:t>
            </a:r>
            <a:endParaRPr lang="en-US" sz="2800">
              <a:solidFill>
                <a:srgbClr val="1D6F5A"/>
              </a:solidFill>
              <a:latin typeface="#9Slide01 Tieu de ngan" panose="00000800000000000000" pitchFamily="2" charset="0"/>
              <a:ea typeface="#9Slide02 Noi dung rat dai" panose="02000000000000000000" pitchFamily="2" charset="0"/>
            </a:endParaRPr>
          </a:p>
        </p:txBody>
      </p:sp>
      <p:sp>
        <p:nvSpPr>
          <p:cNvPr id="90" name="Arrow: Right 89">
            <a:extLst>
              <a:ext uri="{FF2B5EF4-FFF2-40B4-BE49-F238E27FC236}">
                <a16:creationId xmlns:a16="http://schemas.microsoft.com/office/drawing/2014/main" id="{BA821E95-3B87-4569-A6E8-305E7D7A4492}"/>
              </a:ext>
            </a:extLst>
          </p:cNvPr>
          <p:cNvSpPr/>
          <p:nvPr/>
        </p:nvSpPr>
        <p:spPr>
          <a:xfrm>
            <a:off x="719867" y="4900002"/>
            <a:ext cx="910567" cy="918063"/>
          </a:xfrm>
          <a:prstGeom prst="rightArrow">
            <a:avLst/>
          </a:prstGeom>
          <a:gradFill flip="none" rotWithShape="1">
            <a:gsLst>
              <a:gs pos="0">
                <a:schemeClr val="bg1"/>
              </a:gs>
              <a:gs pos="46000">
                <a:schemeClr val="accent1">
                  <a:lumMod val="75000"/>
                </a:schemeClr>
              </a:gs>
              <a:gs pos="100000">
                <a:schemeClr val="accent1">
                  <a:lumMod val="50000"/>
                </a:schemeClr>
              </a:gs>
            </a:gsLst>
            <a:lin ang="0" scaled="1"/>
            <a:tileRect/>
          </a:gradFill>
          <a:ln w="38100">
            <a:solidFill>
              <a:srgbClr val="FFFF00"/>
            </a:solid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F9E8F887-A4C6-4BD7-A49A-5743B86892CC}"/>
              </a:ext>
            </a:extLst>
          </p:cNvPr>
          <p:cNvSpPr txBox="1"/>
          <p:nvPr/>
        </p:nvSpPr>
        <p:spPr>
          <a:xfrm>
            <a:off x="1710112" y="5114151"/>
            <a:ext cx="461665" cy="1107996"/>
          </a:xfrm>
          <a:prstGeom prst="rect">
            <a:avLst/>
          </a:prstGeom>
          <a:noFill/>
        </p:spPr>
        <p:txBody>
          <a:bodyPr wrap="none" lIns="0" tIns="0" rIns="0" bIns="0" rtlCol="0">
            <a:spAutoFit/>
          </a:bodyPr>
          <a:lstStyle/>
          <a:p>
            <a:pPr algn="l"/>
            <a:r>
              <a:rPr lang="en-US" sz="7200">
                <a:solidFill>
                  <a:srgbClr val="FF0000"/>
                </a:solidFill>
                <a:latin typeface="#9Slide03 Impact" panose="02040603050506020204" pitchFamily="18" charset="0"/>
              </a:rPr>
              <a:t>4</a:t>
            </a:r>
          </a:p>
        </p:txBody>
      </p:sp>
      <p:sp>
        <p:nvSpPr>
          <p:cNvPr id="92" name="Oval 91">
            <a:extLst>
              <a:ext uri="{FF2B5EF4-FFF2-40B4-BE49-F238E27FC236}">
                <a16:creationId xmlns:a16="http://schemas.microsoft.com/office/drawing/2014/main" id="{33C0955C-C0B1-4776-8266-51CD404571AF}"/>
              </a:ext>
            </a:extLst>
          </p:cNvPr>
          <p:cNvSpPr/>
          <p:nvPr/>
        </p:nvSpPr>
        <p:spPr>
          <a:xfrm>
            <a:off x="860953" y="5181136"/>
            <a:ext cx="355793" cy="355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570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57200"/>
            <a:ext cx="111252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6E51">
                  <a:lumMod val="75000"/>
                </a:srgbClr>
              </a:solidFill>
              <a:effectLst/>
              <a:uLnTx/>
              <a:uFillTx/>
              <a:latin typeface="#9Slide02 Noi dung dai"/>
              <a:ea typeface="+mn-ea"/>
              <a:cs typeface="+mn-cs"/>
            </a:endParaRPr>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Website:</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facebook: </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Zalo:</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7932" y="105136"/>
            <a:ext cx="895512" cy="838200"/>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9120" y="105136"/>
            <a:ext cx="776209" cy="838200"/>
          </a:xfrm>
          <a:prstGeom prst="rect">
            <a:avLst/>
          </a:prstGeom>
        </p:spPr>
      </p:pic>
      <p:pic>
        <p:nvPicPr>
          <p:cNvPr id="13" name="Picture 12">
            <a:extLst>
              <a:ext uri="{FF2B5EF4-FFF2-40B4-BE49-F238E27FC236}">
                <a16:creationId xmlns:a16="http://schemas.microsoft.com/office/drawing/2014/main" id="{8829DE86-EDD4-4F5C-AB88-6B214EE5B95E}"/>
              </a:ext>
            </a:extLst>
          </p:cNvPr>
          <p:cNvPicPr>
            <a:picLocks noChangeAspect="1"/>
          </p:cNvPicPr>
          <p:nvPr/>
        </p:nvPicPr>
        <p:blipFill rotWithShape="1">
          <a:blip r:embed="rId9">
            <a:extLst>
              <a:ext uri="{28A0092B-C50C-407E-A947-70E740481C1C}">
                <a14:useLocalDpi xmlns:a14="http://schemas.microsoft.com/office/drawing/2010/main" val="0"/>
              </a:ext>
            </a:extLst>
          </a:blip>
          <a:srcRect t="43333" b="23302"/>
          <a:stretch/>
        </p:blipFill>
        <p:spPr>
          <a:xfrm>
            <a:off x="533400" y="4875374"/>
            <a:ext cx="6858000" cy="1525426"/>
          </a:xfrm>
          <a:prstGeom prst="rect">
            <a:avLst/>
          </a:prstGeom>
        </p:spPr>
      </p:pic>
      <p:pic>
        <p:nvPicPr>
          <p:cNvPr id="14" name="Picture 13">
            <a:extLst>
              <a:ext uri="{FF2B5EF4-FFF2-40B4-BE49-F238E27FC236}">
                <a16:creationId xmlns:a16="http://schemas.microsoft.com/office/drawing/2014/main" id="{C0C4CE7C-3DCB-4976-B16D-A2A2C244D137}"/>
              </a:ext>
            </a:extLst>
          </p:cNvPr>
          <p:cNvPicPr>
            <a:picLocks noChangeAspect="1"/>
          </p:cNvPicPr>
          <p:nvPr/>
        </p:nvPicPr>
        <p:blipFill rotWithShape="1">
          <a:blip r:embed="rId9">
            <a:extLst>
              <a:ext uri="{28A0092B-C50C-407E-A947-70E740481C1C}">
                <a14:useLocalDpi xmlns:a14="http://schemas.microsoft.com/office/drawing/2010/main" val="0"/>
              </a:ext>
            </a:extLst>
          </a:blip>
          <a:srcRect l="37778" t="43333" b="23302"/>
          <a:stretch/>
        </p:blipFill>
        <p:spPr>
          <a:xfrm flipH="1">
            <a:off x="7391400" y="4870431"/>
            <a:ext cx="4267200" cy="1525426"/>
          </a:xfrm>
          <a:prstGeom prst="rect">
            <a:avLst/>
          </a:prstGeom>
        </p:spPr>
      </p:pic>
      <p:grpSp>
        <p:nvGrpSpPr>
          <p:cNvPr id="16" name="Group 15">
            <a:extLst>
              <a:ext uri="{FF2B5EF4-FFF2-40B4-BE49-F238E27FC236}">
                <a16:creationId xmlns:a16="http://schemas.microsoft.com/office/drawing/2014/main" id="{E26FCA49-7EDC-4AC8-B086-54796B8DF234}"/>
              </a:ext>
            </a:extLst>
          </p:cNvPr>
          <p:cNvGrpSpPr/>
          <p:nvPr/>
        </p:nvGrpSpPr>
        <p:grpSpPr>
          <a:xfrm>
            <a:off x="9929942" y="3667037"/>
            <a:ext cx="1391977" cy="2603180"/>
            <a:chOff x="4486829" y="7775958"/>
            <a:chExt cx="1138980" cy="2130042"/>
          </a:xfrm>
        </p:grpSpPr>
        <p:pic>
          <p:nvPicPr>
            <p:cNvPr id="17" name="Picture 16">
              <a:extLst>
                <a:ext uri="{FF2B5EF4-FFF2-40B4-BE49-F238E27FC236}">
                  <a16:creationId xmlns:a16="http://schemas.microsoft.com/office/drawing/2014/main" id="{86F253FF-B29F-474E-B940-254D0567B8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829" y="7775958"/>
              <a:ext cx="1138980" cy="2130042"/>
            </a:xfrm>
            <a:prstGeom prst="rect">
              <a:avLst/>
            </a:prstGeom>
          </p:spPr>
        </p:pic>
        <p:pic>
          <p:nvPicPr>
            <p:cNvPr id="18" name="Picture 17">
              <a:extLst>
                <a:ext uri="{FF2B5EF4-FFF2-40B4-BE49-F238E27FC236}">
                  <a16:creationId xmlns:a16="http://schemas.microsoft.com/office/drawing/2014/main" id="{94F5E443-C763-46F6-8FB9-6D3BF5807D76}"/>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4648200" y="8471256"/>
              <a:ext cx="660073" cy="315058"/>
            </a:xfrm>
            <a:prstGeom prst="rect">
              <a:avLst/>
            </a:prstGeom>
          </p:spPr>
        </p:pic>
      </p:grpSp>
      <p:grpSp>
        <p:nvGrpSpPr>
          <p:cNvPr id="19" name="Group 18">
            <a:extLst>
              <a:ext uri="{FF2B5EF4-FFF2-40B4-BE49-F238E27FC236}">
                <a16:creationId xmlns:a16="http://schemas.microsoft.com/office/drawing/2014/main" id="{F1EE1967-752F-4CDB-9E24-B7071A63F688}"/>
              </a:ext>
            </a:extLst>
          </p:cNvPr>
          <p:cNvGrpSpPr/>
          <p:nvPr/>
        </p:nvGrpSpPr>
        <p:grpSpPr>
          <a:xfrm>
            <a:off x="8385495" y="4113601"/>
            <a:ext cx="1174733" cy="2350437"/>
            <a:chOff x="5625809" y="7362080"/>
            <a:chExt cx="1000632" cy="2002091"/>
          </a:xfrm>
        </p:grpSpPr>
        <p:pic>
          <p:nvPicPr>
            <p:cNvPr id="20" name="Picture 19">
              <a:extLst>
                <a:ext uri="{FF2B5EF4-FFF2-40B4-BE49-F238E27FC236}">
                  <a16:creationId xmlns:a16="http://schemas.microsoft.com/office/drawing/2014/main" id="{25734773-5BA3-4CDC-A7EA-F134532ADA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5809" y="7362080"/>
              <a:ext cx="1000632" cy="2002091"/>
            </a:xfrm>
            <a:prstGeom prst="rect">
              <a:avLst/>
            </a:prstGeom>
          </p:spPr>
        </p:pic>
        <p:pic>
          <p:nvPicPr>
            <p:cNvPr id="21" name="Picture 20">
              <a:extLst>
                <a:ext uri="{FF2B5EF4-FFF2-40B4-BE49-F238E27FC236}">
                  <a16:creationId xmlns:a16="http://schemas.microsoft.com/office/drawing/2014/main" id="{81B407CD-DDCE-404E-9383-15D183FA7B81}"/>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5873714" y="8064794"/>
              <a:ext cx="527086" cy="251582"/>
            </a:xfrm>
            <a:prstGeom prst="rect">
              <a:avLst/>
            </a:prstGeom>
          </p:spPr>
        </p:pic>
      </p:grpSp>
      <p:pic>
        <p:nvPicPr>
          <p:cNvPr id="11" name="Google Shape;91;p1">
            <a:extLst>
              <a:ext uri="{FF2B5EF4-FFF2-40B4-BE49-F238E27FC236}">
                <a16:creationId xmlns:a16="http://schemas.microsoft.com/office/drawing/2014/main" id="{DCFD4040-0FE1-4C07-AB24-08B938257BFF}"/>
              </a:ext>
            </a:extLst>
          </p:cNvPr>
          <p:cNvPicPr preferRelativeResize="0"/>
          <p:nvPr/>
        </p:nvPicPr>
        <p:blipFill rotWithShape="1">
          <a:blip r:embed="rId13">
            <a:alphaModFix/>
          </a:blip>
          <a:srcRect/>
          <a:stretch/>
        </p:blipFill>
        <p:spPr>
          <a:xfrm rot="21408806">
            <a:off x="9206475" y="4889007"/>
            <a:ext cx="2563055" cy="1570643"/>
          </a:xfrm>
          <a:prstGeom prst="rect">
            <a:avLst/>
          </a:prstGeom>
          <a:noFill/>
          <a:ln>
            <a:noFill/>
          </a:ln>
        </p:spPr>
      </p:pic>
      <p:sp>
        <p:nvSpPr>
          <p:cNvPr id="3" name="TextBox 2">
            <a:extLst>
              <a:ext uri="{FF2B5EF4-FFF2-40B4-BE49-F238E27FC236}">
                <a16:creationId xmlns:a16="http://schemas.microsoft.com/office/drawing/2014/main" id="{B19DCE75-A29D-470A-9FA4-292A4AEBAB98}"/>
              </a:ext>
            </a:extLst>
          </p:cNvPr>
          <p:cNvSpPr txBox="1"/>
          <p:nvPr/>
        </p:nvSpPr>
        <p:spPr>
          <a:xfrm>
            <a:off x="1016767" y="995367"/>
            <a:ext cx="2182329"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TH VĨNH BÌNH BẮC 4</a:t>
            </a:r>
          </a:p>
        </p:txBody>
      </p:sp>
      <p:sp>
        <p:nvSpPr>
          <p:cNvPr id="22" name="TextBox 21">
            <a:extLst>
              <a:ext uri="{FF2B5EF4-FFF2-40B4-BE49-F238E27FC236}">
                <a16:creationId xmlns:a16="http://schemas.microsoft.com/office/drawing/2014/main" id="{B04802AF-808D-4541-9523-C53D49A0F4D7}"/>
              </a:ext>
            </a:extLst>
          </p:cNvPr>
          <p:cNvSpPr txBox="1"/>
          <p:nvPr/>
        </p:nvSpPr>
        <p:spPr>
          <a:xfrm>
            <a:off x="5957208" y="602732"/>
            <a:ext cx="1601400"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23" name="TextBox 22">
            <a:extLst>
              <a:ext uri="{FF2B5EF4-FFF2-40B4-BE49-F238E27FC236}">
                <a16:creationId xmlns:a16="http://schemas.microsoft.com/office/drawing/2014/main" id="{25D047AB-DACF-477B-A0C2-34ACC44EF6FC}"/>
              </a:ext>
            </a:extLst>
          </p:cNvPr>
          <p:cNvSpPr txBox="1"/>
          <p:nvPr/>
        </p:nvSpPr>
        <p:spPr>
          <a:xfrm>
            <a:off x="6510493" y="705857"/>
            <a:ext cx="4664740" cy="86177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24" name="TextBox 23">
            <a:extLst>
              <a:ext uri="{FF2B5EF4-FFF2-40B4-BE49-F238E27FC236}">
                <a16:creationId xmlns:a16="http://schemas.microsoft.com/office/drawing/2014/main" id="{AEFCE56C-9CA1-4F40-8033-E2B389A8CDD8}"/>
              </a:ext>
            </a:extLst>
          </p:cNvPr>
          <p:cNvSpPr txBox="1"/>
          <p:nvPr/>
        </p:nvSpPr>
        <p:spPr>
          <a:xfrm>
            <a:off x="7693831" y="1506539"/>
            <a:ext cx="229806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sp>
        <p:nvSpPr>
          <p:cNvPr id="15" name="Rectangle 14">
            <a:extLst>
              <a:ext uri="{FF2B5EF4-FFF2-40B4-BE49-F238E27FC236}">
                <a16:creationId xmlns:a16="http://schemas.microsoft.com/office/drawing/2014/main" id="{0144A20D-F4A4-4330-9DB0-5AA065E8D66F}"/>
              </a:ext>
            </a:extLst>
          </p:cNvPr>
          <p:cNvSpPr/>
          <p:nvPr/>
        </p:nvSpPr>
        <p:spPr>
          <a:xfrm>
            <a:off x="3185588" y="2151728"/>
            <a:ext cx="5820824" cy="2554545"/>
          </a:xfrm>
          <a:prstGeom prst="rect">
            <a:avLst/>
          </a:prstGeom>
        </p:spPr>
        <p:txBody>
          <a:bodyPr wrap="none">
            <a:spAutoFit/>
          </a:bodyPr>
          <a:lstStyle/>
          <a:p>
            <a:pPr algn="ctr"/>
            <a:r>
              <a:rPr lang="en-US" sz="8000">
                <a:solidFill>
                  <a:srgbClr val="1D6F5A"/>
                </a:solidFill>
                <a:latin typeface="#9Slide03 Montserrat Black" panose="00000A00000000000000" pitchFamily="2" charset="0"/>
              </a:rPr>
              <a:t>NHIỆM VỤ,</a:t>
            </a:r>
          </a:p>
          <a:p>
            <a:pPr algn="ctr"/>
            <a:r>
              <a:rPr lang="en-US" sz="8000">
                <a:solidFill>
                  <a:srgbClr val="1D6F5A"/>
                </a:solidFill>
                <a:latin typeface="#9Slide03 Montserrat Black" panose="00000A00000000000000" pitchFamily="2" charset="0"/>
              </a:rPr>
              <a:t>GIẢI PHÁP</a:t>
            </a:r>
          </a:p>
        </p:txBody>
      </p:sp>
    </p:spTree>
    <p:extLst>
      <p:ext uri="{BB962C8B-B14F-4D97-AF65-F5344CB8AC3E}">
        <p14:creationId xmlns:p14="http://schemas.microsoft.com/office/powerpoint/2010/main" val="6601565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533400" y="494947"/>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3" name="Rectangle: Rounded Corners 2">
            <a:extLst>
              <a:ext uri="{FF2B5EF4-FFF2-40B4-BE49-F238E27FC236}">
                <a16:creationId xmlns:a16="http://schemas.microsoft.com/office/drawing/2014/main" id="{6659905F-2192-4E9B-A380-525E34634834}"/>
              </a:ext>
            </a:extLst>
          </p:cNvPr>
          <p:cNvSpPr/>
          <p:nvPr/>
        </p:nvSpPr>
        <p:spPr>
          <a:xfrm>
            <a:off x="686002" y="1115458"/>
            <a:ext cx="4044576" cy="5233638"/>
          </a:xfrm>
          <a:prstGeom prst="roundRect">
            <a:avLst>
              <a:gd name="adj" fmla="val 10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7FAA5-E097-4449-989A-4FDC7849C9D4}"/>
              </a:ext>
            </a:extLst>
          </p:cNvPr>
          <p:cNvSpPr/>
          <p:nvPr/>
        </p:nvSpPr>
        <p:spPr>
          <a:xfrm>
            <a:off x="905353" y="1269799"/>
            <a:ext cx="3520021" cy="5016758"/>
          </a:xfrm>
          <a:prstGeom prst="rect">
            <a:avLst/>
          </a:prstGeom>
        </p:spPr>
        <p:txBody>
          <a:bodyPr wrap="square">
            <a:spAutoFit/>
          </a:bodyPr>
          <a:lstStyle/>
          <a:p>
            <a:pPr indent="457200" algn="just">
              <a:spcAft>
                <a:spcPts val="0"/>
              </a:spcAft>
            </a:pPr>
            <a:r>
              <a:rPr lang="vi-VN" sz="3200" b="1">
                <a:solidFill>
                  <a:srgbClr val="1D6F5A"/>
                </a:solidFill>
                <a:latin typeface="#9Slide03 Roboto Black" panose="02000000000000000000" pitchFamily="2" charset="0"/>
                <a:ea typeface="#9Slide03 Roboto Black" panose="02000000000000000000" pitchFamily="2" charset="0"/>
              </a:rPr>
              <a:t>Đổi mới phương thức triển khai phong trào và các hoạt động chăm sóc, hỗ trợ thiếu nhi trong bối cảnh dịch Covid-19 đang diễn biến phức tạp:</a:t>
            </a:r>
            <a:endParaRPr lang="en-US" sz="4000">
              <a:solidFill>
                <a:srgbClr val="1D6F5A"/>
              </a:solidFill>
              <a:latin typeface="#9Slide03 Roboto Black" panose="02000000000000000000" pitchFamily="2" charset="0"/>
              <a:ea typeface="#9Slide03 Roboto Black" panose="02000000000000000000" pitchFamily="2" charset="0"/>
            </a:endParaRPr>
          </a:p>
        </p:txBody>
      </p:sp>
      <p:sp>
        <p:nvSpPr>
          <p:cNvPr id="44" name="Rectangle: Rounded Corners 43">
            <a:extLst>
              <a:ext uri="{FF2B5EF4-FFF2-40B4-BE49-F238E27FC236}">
                <a16:creationId xmlns:a16="http://schemas.microsoft.com/office/drawing/2014/main" id="{30FA4C60-070E-4DC1-9D09-72ADA031C8D8}"/>
              </a:ext>
            </a:extLst>
          </p:cNvPr>
          <p:cNvSpPr/>
          <p:nvPr/>
        </p:nvSpPr>
        <p:spPr>
          <a:xfrm>
            <a:off x="4880458" y="1115458"/>
            <a:ext cx="6625540" cy="2412881"/>
          </a:xfrm>
          <a:prstGeom prst="roundRect">
            <a:avLst>
              <a:gd name="adj" fmla="val 10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61C4596-6826-4CC2-9C7C-44FEC856672C}"/>
              </a:ext>
            </a:extLst>
          </p:cNvPr>
          <p:cNvSpPr/>
          <p:nvPr/>
        </p:nvSpPr>
        <p:spPr>
          <a:xfrm>
            <a:off x="5032656" y="1295995"/>
            <a:ext cx="6321144" cy="2051806"/>
          </a:xfrm>
          <a:prstGeom prst="roundRect">
            <a:avLst>
              <a:gd name="adj" fmla="val 10701"/>
            </a:avLst>
          </a:prstGeom>
          <a:noFill/>
          <a:ln>
            <a:solidFill>
              <a:srgbClr val="1D6F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5155DF-2D0E-4989-A9E2-341E52992750}"/>
              </a:ext>
            </a:extLst>
          </p:cNvPr>
          <p:cNvSpPr/>
          <p:nvPr/>
        </p:nvSpPr>
        <p:spPr>
          <a:xfrm>
            <a:off x="5099310" y="1352402"/>
            <a:ext cx="6187837" cy="1938992"/>
          </a:xfrm>
          <a:prstGeom prst="rect">
            <a:avLst/>
          </a:prstGeom>
        </p:spPr>
        <p:txBody>
          <a:bodyPr wrap="square">
            <a:spAutoFit/>
          </a:bodyPr>
          <a:lstStyle/>
          <a:p>
            <a:pPr algn="just"/>
            <a:r>
              <a:rPr lang="en-US" sz="2000">
                <a:solidFill>
                  <a:srgbClr val="1D6F5A"/>
                </a:solidFill>
              </a:rPr>
              <a:t>C</a:t>
            </a:r>
            <a:r>
              <a:rPr lang="vi-VN" sz="2000">
                <a:solidFill>
                  <a:srgbClr val="1D6F5A"/>
                </a:solidFill>
              </a:rPr>
              <a:t>hủ động nghiên cứu, phối hợp chuyển đổi linh hoạt hình thức triển khai các chương trình, hoạt động, tạo điều kiện cho thiếu nhi tham gia phù hợp, an toàn trong bối cảnh dịch Covid-19.</a:t>
            </a:r>
            <a:r>
              <a:rPr lang="en-US" sz="2000">
                <a:solidFill>
                  <a:srgbClr val="1D6F5A"/>
                </a:solidFill>
              </a:rPr>
              <a:t> </a:t>
            </a:r>
            <a:r>
              <a:rPr lang="vi-VN" sz="2000">
                <a:solidFill>
                  <a:srgbClr val="1D6F5A"/>
                </a:solidFill>
              </a:rPr>
              <a:t>Đồng thời, đảm bảo tổ chức tốt các hoạt động đã đề ra theo chương trình, kế hoạch công tác năm.</a:t>
            </a:r>
            <a:endParaRPr lang="en-US" sz="2000">
              <a:solidFill>
                <a:srgbClr val="1D6F5A"/>
              </a:solidFill>
            </a:endParaRPr>
          </a:p>
        </p:txBody>
      </p:sp>
      <p:sp>
        <p:nvSpPr>
          <p:cNvPr id="46" name="Rectangle: Rounded Corners 45">
            <a:extLst>
              <a:ext uri="{FF2B5EF4-FFF2-40B4-BE49-F238E27FC236}">
                <a16:creationId xmlns:a16="http://schemas.microsoft.com/office/drawing/2014/main" id="{F3FA0529-C9E4-4CCF-9A12-B38F78749D81}"/>
              </a:ext>
            </a:extLst>
          </p:cNvPr>
          <p:cNvSpPr/>
          <p:nvPr/>
        </p:nvSpPr>
        <p:spPr>
          <a:xfrm>
            <a:off x="4872484" y="3674272"/>
            <a:ext cx="6625540" cy="2674824"/>
          </a:xfrm>
          <a:prstGeom prst="roundRect">
            <a:avLst>
              <a:gd name="adj" fmla="val 10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8266B1F7-74D6-4EB3-B9C5-1D01FAC5C9CB}"/>
              </a:ext>
            </a:extLst>
          </p:cNvPr>
          <p:cNvSpPr/>
          <p:nvPr/>
        </p:nvSpPr>
        <p:spPr>
          <a:xfrm>
            <a:off x="5024682" y="3898336"/>
            <a:ext cx="6321144" cy="2246768"/>
          </a:xfrm>
          <a:prstGeom prst="roundRect">
            <a:avLst>
              <a:gd name="adj" fmla="val 10701"/>
            </a:avLst>
          </a:prstGeom>
          <a:noFill/>
          <a:ln>
            <a:solidFill>
              <a:srgbClr val="1D6F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D9753DE-A775-4AF1-AAC1-31CB2C60215C}"/>
              </a:ext>
            </a:extLst>
          </p:cNvPr>
          <p:cNvSpPr/>
          <p:nvPr/>
        </p:nvSpPr>
        <p:spPr>
          <a:xfrm>
            <a:off x="5099310" y="3933813"/>
            <a:ext cx="6187837" cy="2246769"/>
          </a:xfrm>
          <a:prstGeom prst="rect">
            <a:avLst/>
          </a:prstGeom>
        </p:spPr>
        <p:txBody>
          <a:bodyPr wrap="square">
            <a:spAutoFit/>
          </a:bodyPr>
          <a:lstStyle/>
          <a:p>
            <a:pPr algn="just"/>
            <a:r>
              <a:rPr lang="vi-VN" sz="2000">
                <a:solidFill>
                  <a:srgbClr val="1D6F5A"/>
                </a:solidFill>
              </a:rPr>
              <a:t>Tiếp tục triển khai chương trình “Chia sẻ cùng em thơ, chung tay vượt qua đại dịch” ,“Nắm gạo sẻ chia”. Trong đó, tập trung các hoạt động hỗ trợ, giúp đỡ thiếu nhi có hoàn cảnh khó khăn, phải cách ly tại các cơ sở y tế</a:t>
            </a:r>
            <a:r>
              <a:rPr lang="en-US" sz="2000">
                <a:solidFill>
                  <a:srgbClr val="1D6F5A"/>
                </a:solidFill>
              </a:rPr>
              <a:t>. C</a:t>
            </a:r>
            <a:r>
              <a:rPr lang="vi-VN" sz="2000">
                <a:solidFill>
                  <a:srgbClr val="1D6F5A"/>
                </a:solidFill>
              </a:rPr>
              <a:t>hủ động rà soát, nắm tình hình học sinh trên địa bàn, vận động các em học sinh có nguy cơ bỏ học trở lại trường.</a:t>
            </a:r>
            <a:endParaRPr lang="en-US" sz="2000">
              <a:solidFill>
                <a:srgbClr val="1D6F5A"/>
              </a:solidFill>
            </a:endParaRPr>
          </a:p>
        </p:txBody>
      </p:sp>
      <p:sp>
        <p:nvSpPr>
          <p:cNvPr id="21" name="TextBox 20">
            <a:extLst>
              <a:ext uri="{FF2B5EF4-FFF2-40B4-BE49-F238E27FC236}">
                <a16:creationId xmlns:a16="http://schemas.microsoft.com/office/drawing/2014/main" id="{5EEF7994-A672-4342-8C57-E1137F563E4A}"/>
              </a:ext>
            </a:extLst>
          </p:cNvPr>
          <p:cNvSpPr txBox="1"/>
          <p:nvPr/>
        </p:nvSpPr>
        <p:spPr>
          <a:xfrm>
            <a:off x="7983326" y="114939"/>
            <a:ext cx="128400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32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32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22" name="TextBox 21">
            <a:extLst>
              <a:ext uri="{FF2B5EF4-FFF2-40B4-BE49-F238E27FC236}">
                <a16:creationId xmlns:a16="http://schemas.microsoft.com/office/drawing/2014/main" id="{44E840B3-26AB-44F1-A022-FBC3CEB25E80}"/>
              </a:ext>
            </a:extLst>
          </p:cNvPr>
          <p:cNvSpPr txBox="1"/>
          <p:nvPr/>
        </p:nvSpPr>
        <p:spPr>
          <a:xfrm>
            <a:off x="8520172" y="189647"/>
            <a:ext cx="332623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23" name="TextBox 22">
            <a:extLst>
              <a:ext uri="{FF2B5EF4-FFF2-40B4-BE49-F238E27FC236}">
                <a16:creationId xmlns:a16="http://schemas.microsoft.com/office/drawing/2014/main" id="{FDC85936-F2FA-4BEF-AE4C-368228A399A8}"/>
              </a:ext>
            </a:extLst>
          </p:cNvPr>
          <p:cNvSpPr txBox="1"/>
          <p:nvPr/>
        </p:nvSpPr>
        <p:spPr>
          <a:xfrm>
            <a:off x="9278713" y="755183"/>
            <a:ext cx="180915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spTree>
    <p:extLst>
      <p:ext uri="{BB962C8B-B14F-4D97-AF65-F5344CB8AC3E}">
        <p14:creationId xmlns:p14="http://schemas.microsoft.com/office/powerpoint/2010/main" val="28214394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5" name="Picture 24">
            <a:extLst>
              <a:ext uri="{FF2B5EF4-FFF2-40B4-BE49-F238E27FC236}">
                <a16:creationId xmlns:a16="http://schemas.microsoft.com/office/drawing/2014/main" id="{A93DBDC5-21FA-4285-8484-4CBBB9276AE5}"/>
              </a:ext>
            </a:extLst>
          </p:cNvPr>
          <p:cNvPicPr>
            <a:picLocks noChangeAspect="1"/>
          </p:cNvPicPr>
          <p:nvPr/>
        </p:nvPicPr>
        <p:blipFill rotWithShape="1">
          <a:blip r:embed="rId2">
            <a:extLst>
              <a:ext uri="{28A0092B-C50C-407E-A947-70E740481C1C}">
                <a14:useLocalDpi xmlns:a14="http://schemas.microsoft.com/office/drawing/2010/main" val="0"/>
              </a:ext>
            </a:extLst>
          </a:blip>
          <a:srcRect t="43333" b="23302"/>
          <a:stretch/>
        </p:blipFill>
        <p:spPr>
          <a:xfrm>
            <a:off x="609600" y="5585544"/>
            <a:ext cx="3810000" cy="847459"/>
          </a:xfrm>
          <a:prstGeom prst="rect">
            <a:avLst/>
          </a:prstGeom>
        </p:spPr>
      </p:pic>
      <p:pic>
        <p:nvPicPr>
          <p:cNvPr id="26" name="Picture 25">
            <a:extLst>
              <a:ext uri="{FF2B5EF4-FFF2-40B4-BE49-F238E27FC236}">
                <a16:creationId xmlns:a16="http://schemas.microsoft.com/office/drawing/2014/main" id="{3E6C5BF1-31C6-41C9-8C9F-21056C976C65}"/>
              </a:ext>
            </a:extLst>
          </p:cNvPr>
          <p:cNvPicPr>
            <a:picLocks noChangeAspect="1"/>
          </p:cNvPicPr>
          <p:nvPr/>
        </p:nvPicPr>
        <p:blipFill rotWithShape="1">
          <a:blip r:embed="rId2">
            <a:extLst>
              <a:ext uri="{28A0092B-C50C-407E-A947-70E740481C1C}">
                <a14:useLocalDpi xmlns:a14="http://schemas.microsoft.com/office/drawing/2010/main" val="0"/>
              </a:ext>
            </a:extLst>
          </a:blip>
          <a:srcRect l="-358" t="43333" r="-1" b="23302"/>
          <a:stretch/>
        </p:blipFill>
        <p:spPr>
          <a:xfrm flipH="1">
            <a:off x="4419600" y="5591442"/>
            <a:ext cx="3810000" cy="844432"/>
          </a:xfrm>
          <a:prstGeom prst="rect">
            <a:avLst/>
          </a:prstGeom>
        </p:spPr>
      </p:pic>
      <p:pic>
        <p:nvPicPr>
          <p:cNvPr id="27" name="Picture 26">
            <a:extLst>
              <a:ext uri="{FF2B5EF4-FFF2-40B4-BE49-F238E27FC236}">
                <a16:creationId xmlns:a16="http://schemas.microsoft.com/office/drawing/2014/main" id="{D959598C-6C92-4996-8492-538D714372DE}"/>
              </a:ext>
            </a:extLst>
          </p:cNvPr>
          <p:cNvPicPr>
            <a:picLocks noChangeAspect="1"/>
          </p:cNvPicPr>
          <p:nvPr/>
        </p:nvPicPr>
        <p:blipFill rotWithShape="1">
          <a:blip r:embed="rId2">
            <a:extLst>
              <a:ext uri="{28A0092B-C50C-407E-A947-70E740481C1C}">
                <a14:useLocalDpi xmlns:a14="http://schemas.microsoft.com/office/drawing/2010/main" val="0"/>
              </a:ext>
            </a:extLst>
          </a:blip>
          <a:srcRect l="6835" t="43333" b="23302"/>
          <a:stretch/>
        </p:blipFill>
        <p:spPr>
          <a:xfrm flipH="1">
            <a:off x="8182013" y="5585544"/>
            <a:ext cx="3549574" cy="847459"/>
          </a:xfrm>
          <a:prstGeom prst="rect">
            <a:avLst/>
          </a:prstGeom>
        </p:spPr>
      </p:pic>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Website:</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facebook: </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Zalo:</a:t>
            </a:r>
            <a:r>
              <a:rPr kumimoji="0" lang="en-US" sz="1200" b="0" i="0" u="none" strike="noStrike" kern="1200" cap="none" spc="0" normalizeH="0" baseline="0" noProof="0">
                <a:ln>
                  <a:noFill/>
                </a:ln>
                <a:solidFill>
                  <a:srgbClr val="072251"/>
                </a:solidFill>
                <a:effectLst/>
                <a:uLnTx/>
                <a:uFillTx/>
                <a:latin typeface="#9Slide03 SFU Futura_03" panose="00000400000000000000" pitchFamily="2" charset="0"/>
                <a:ea typeface="+mn-ea"/>
                <a:cs typeface="+mn-cs"/>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9Slide02 Noi dung dai"/>
              <a:ea typeface="+mn-ea"/>
              <a:cs typeface="+mn-cs"/>
            </a:endParaRPr>
          </a:p>
        </p:txBody>
      </p:sp>
      <p:sp>
        <p:nvSpPr>
          <p:cNvPr id="35" name="Rectangle 34">
            <a:extLst>
              <a:ext uri="{FF2B5EF4-FFF2-40B4-BE49-F238E27FC236}">
                <a16:creationId xmlns:a16="http://schemas.microsoft.com/office/drawing/2014/main" id="{06E3A060-D9FF-44E8-8791-775A8045F907}"/>
              </a:ext>
            </a:extLst>
          </p:cNvPr>
          <p:cNvSpPr/>
          <p:nvPr/>
        </p:nvSpPr>
        <p:spPr>
          <a:xfrm>
            <a:off x="334925" y="1917206"/>
            <a:ext cx="11674550" cy="2215991"/>
          </a:xfrm>
          <a:prstGeom prst="rect">
            <a:avLst/>
          </a:prstGeom>
        </p:spPr>
        <p:txBody>
          <a:bodyPr wrap="square">
            <a:spAutoFit/>
          </a:bodyPr>
          <a:lstStyle/>
          <a:p>
            <a:pPr lvl="0" algn="ctr"/>
            <a:r>
              <a:rPr lang="vi-VN" sz="4600" b="1">
                <a:solidFill>
                  <a:srgbClr val="1D6F5A"/>
                </a:solidFill>
                <a:latin typeface="#9Slide03 Roboto Black" panose="02000000000000000000" pitchFamily="2" charset="0"/>
                <a:ea typeface="#9Slide03 Roboto Black" panose="02000000000000000000" pitchFamily="2" charset="0"/>
              </a:rPr>
              <a:t>Triển khai </a:t>
            </a:r>
            <a:endParaRPr lang="en-US" sz="4600" b="1">
              <a:solidFill>
                <a:srgbClr val="1D6F5A"/>
              </a:solidFill>
              <a:latin typeface="#9Slide03 Roboto Black" panose="02000000000000000000" pitchFamily="2" charset="0"/>
              <a:ea typeface="#9Slide03 Roboto Black" panose="02000000000000000000" pitchFamily="2" charset="0"/>
            </a:endParaRPr>
          </a:p>
          <a:p>
            <a:pPr lvl="0" algn="ctr"/>
            <a:r>
              <a:rPr lang="vi-VN" sz="4600" b="1">
                <a:solidFill>
                  <a:srgbClr val="1D6F5A"/>
                </a:solidFill>
                <a:latin typeface="#9Slide03 Roboto Black" panose="02000000000000000000" pitchFamily="2" charset="0"/>
                <a:ea typeface="#9Slide03 Roboto Black" panose="02000000000000000000" pitchFamily="2" charset="0"/>
              </a:rPr>
              <a:t>thực hiện phong trào “Thiếu nhi Việt Nam thi đua làm theo 5 điều Bác Hồ dạy” </a:t>
            </a:r>
            <a:endParaRPr kumimoji="0" lang="en-US" sz="4600" b="0" i="0" u="none" strike="noStrike" kern="1200" cap="none" spc="0" normalizeH="0" baseline="0" noProof="0">
              <a:ln>
                <a:noFill/>
              </a:ln>
              <a:solidFill>
                <a:prstClr val="white"/>
              </a:solidFill>
              <a:effectLst/>
              <a:uLnTx/>
              <a:uFillTx/>
              <a:latin typeface="#9Slide03 Roboto Black" panose="02000000000000000000" pitchFamily="2" charset="0"/>
              <a:ea typeface="#9Slide03 Roboto Black" panose="02000000000000000000" pitchFamily="2" charset="0"/>
              <a:cs typeface="+mn-cs"/>
            </a:endParaRPr>
          </a:p>
        </p:txBody>
      </p:sp>
      <p:grpSp>
        <p:nvGrpSpPr>
          <p:cNvPr id="59" name="Group 58">
            <a:extLst>
              <a:ext uri="{FF2B5EF4-FFF2-40B4-BE49-F238E27FC236}">
                <a16:creationId xmlns:a16="http://schemas.microsoft.com/office/drawing/2014/main" id="{0C5E3C4A-3BD6-499D-BF27-C267DD89EA21}"/>
              </a:ext>
            </a:extLst>
          </p:cNvPr>
          <p:cNvGrpSpPr/>
          <p:nvPr/>
        </p:nvGrpSpPr>
        <p:grpSpPr>
          <a:xfrm>
            <a:off x="8456224" y="4139333"/>
            <a:ext cx="1234311" cy="2308325"/>
            <a:chOff x="4486829" y="7775958"/>
            <a:chExt cx="1138980" cy="2130042"/>
          </a:xfrm>
        </p:grpSpPr>
        <p:pic>
          <p:nvPicPr>
            <p:cNvPr id="60" name="Picture 59">
              <a:extLst>
                <a:ext uri="{FF2B5EF4-FFF2-40B4-BE49-F238E27FC236}">
                  <a16:creationId xmlns:a16="http://schemas.microsoft.com/office/drawing/2014/main" id="{2FAE98C8-E911-408E-AD0B-EE176D498B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829" y="7775958"/>
              <a:ext cx="1138980" cy="2130042"/>
            </a:xfrm>
            <a:prstGeom prst="rect">
              <a:avLst/>
            </a:prstGeom>
          </p:spPr>
        </p:pic>
        <p:pic>
          <p:nvPicPr>
            <p:cNvPr id="61" name="Picture 60">
              <a:extLst>
                <a:ext uri="{FF2B5EF4-FFF2-40B4-BE49-F238E27FC236}">
                  <a16:creationId xmlns:a16="http://schemas.microsoft.com/office/drawing/2014/main" id="{A335B0CD-D8AE-448C-982C-CA807E38F817}"/>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4648200" y="8471256"/>
              <a:ext cx="660073" cy="315058"/>
            </a:xfrm>
            <a:prstGeom prst="rect">
              <a:avLst/>
            </a:prstGeom>
          </p:spPr>
        </p:pic>
      </p:grpSp>
      <p:grpSp>
        <p:nvGrpSpPr>
          <p:cNvPr id="62" name="Group 61">
            <a:extLst>
              <a:ext uri="{FF2B5EF4-FFF2-40B4-BE49-F238E27FC236}">
                <a16:creationId xmlns:a16="http://schemas.microsoft.com/office/drawing/2014/main" id="{B0C34E30-5328-47C6-ABF9-A3FA3B4FA4D7}"/>
              </a:ext>
            </a:extLst>
          </p:cNvPr>
          <p:cNvGrpSpPr/>
          <p:nvPr/>
        </p:nvGrpSpPr>
        <p:grpSpPr>
          <a:xfrm>
            <a:off x="7196502" y="4224545"/>
            <a:ext cx="1144265" cy="2289476"/>
            <a:chOff x="5625809" y="7362080"/>
            <a:chExt cx="1000632" cy="2002091"/>
          </a:xfrm>
        </p:grpSpPr>
        <p:pic>
          <p:nvPicPr>
            <p:cNvPr id="63" name="Picture 62">
              <a:extLst>
                <a:ext uri="{FF2B5EF4-FFF2-40B4-BE49-F238E27FC236}">
                  <a16:creationId xmlns:a16="http://schemas.microsoft.com/office/drawing/2014/main" id="{B1F86A7F-AE0C-4D6F-833B-DF34ED8C0D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5809" y="7362080"/>
              <a:ext cx="1000632" cy="2002091"/>
            </a:xfrm>
            <a:prstGeom prst="rect">
              <a:avLst/>
            </a:prstGeom>
          </p:spPr>
        </p:pic>
        <p:pic>
          <p:nvPicPr>
            <p:cNvPr id="64" name="Picture 63">
              <a:extLst>
                <a:ext uri="{FF2B5EF4-FFF2-40B4-BE49-F238E27FC236}">
                  <a16:creationId xmlns:a16="http://schemas.microsoft.com/office/drawing/2014/main" id="{1CB4516C-1A64-4DF7-A29D-3FC2CC665489}"/>
                </a:ext>
              </a:extLst>
            </p:cNvPr>
            <p:cNvPicPr>
              <a:picLocks noChangeAspect="1"/>
            </p:cNvPicPr>
            <p:nvPr/>
          </p:nvPicPr>
          <p:blipFill rotWithShape="1">
            <a:blip r:embed="rId11">
              <a:extLst>
                <a:ext uri="{28A0092B-C50C-407E-A947-70E740481C1C}">
                  <a14:useLocalDpi xmlns:a14="http://schemas.microsoft.com/office/drawing/2010/main" val="0"/>
                </a:ext>
              </a:extLst>
            </a:blip>
            <a:srcRect t="30809" b="-1"/>
            <a:stretch/>
          </p:blipFill>
          <p:spPr>
            <a:xfrm>
              <a:off x="5873714" y="8064794"/>
              <a:ext cx="527086" cy="251582"/>
            </a:xfrm>
            <a:prstGeom prst="rect">
              <a:avLst/>
            </a:prstGeom>
          </p:spPr>
        </p:pic>
      </p:grpSp>
      <p:pic>
        <p:nvPicPr>
          <p:cNvPr id="65" name="Google Shape;91;p1">
            <a:extLst>
              <a:ext uri="{FF2B5EF4-FFF2-40B4-BE49-F238E27FC236}">
                <a16:creationId xmlns:a16="http://schemas.microsoft.com/office/drawing/2014/main" id="{375A3A97-BF37-41F8-AF87-05263828DE7A}"/>
              </a:ext>
            </a:extLst>
          </p:cNvPr>
          <p:cNvPicPr preferRelativeResize="0"/>
          <p:nvPr/>
        </p:nvPicPr>
        <p:blipFill rotWithShape="1">
          <a:blip r:embed="rId13">
            <a:alphaModFix/>
          </a:blip>
          <a:srcRect/>
          <a:stretch/>
        </p:blipFill>
        <p:spPr>
          <a:xfrm rot="21408806">
            <a:off x="9219174" y="4938990"/>
            <a:ext cx="2563055" cy="1570643"/>
          </a:xfrm>
          <a:prstGeom prst="rect">
            <a:avLst/>
          </a:prstGeom>
          <a:noFill/>
          <a:ln>
            <a:noFill/>
          </a:ln>
        </p:spPr>
      </p:pic>
      <p:sp>
        <p:nvSpPr>
          <p:cNvPr id="38" name="TextBox 37">
            <a:extLst>
              <a:ext uri="{FF2B5EF4-FFF2-40B4-BE49-F238E27FC236}">
                <a16:creationId xmlns:a16="http://schemas.microsoft.com/office/drawing/2014/main" id="{0A993D37-1C71-4E4F-8C5C-37359D5D20B8}"/>
              </a:ext>
            </a:extLst>
          </p:cNvPr>
          <p:cNvSpPr txBox="1"/>
          <p:nvPr/>
        </p:nvSpPr>
        <p:spPr>
          <a:xfrm>
            <a:off x="6422370" y="614238"/>
            <a:ext cx="1601400"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40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39" name="TextBox 38">
            <a:extLst>
              <a:ext uri="{FF2B5EF4-FFF2-40B4-BE49-F238E27FC236}">
                <a16:creationId xmlns:a16="http://schemas.microsoft.com/office/drawing/2014/main" id="{FBBBD39F-BD7A-44AB-B392-6A6D8E67EC3A}"/>
              </a:ext>
            </a:extLst>
          </p:cNvPr>
          <p:cNvSpPr txBox="1"/>
          <p:nvPr/>
        </p:nvSpPr>
        <p:spPr>
          <a:xfrm>
            <a:off x="6975655" y="717363"/>
            <a:ext cx="4664740" cy="86177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40" name="TextBox 39">
            <a:extLst>
              <a:ext uri="{FF2B5EF4-FFF2-40B4-BE49-F238E27FC236}">
                <a16:creationId xmlns:a16="http://schemas.microsoft.com/office/drawing/2014/main" id="{B15CD971-B142-4B45-8036-8DCDF5AD8EFB}"/>
              </a:ext>
            </a:extLst>
          </p:cNvPr>
          <p:cNvSpPr txBox="1"/>
          <p:nvPr/>
        </p:nvSpPr>
        <p:spPr>
          <a:xfrm>
            <a:off x="8158993" y="1518045"/>
            <a:ext cx="229806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pic>
        <p:nvPicPr>
          <p:cNvPr id="24" name="Google Shape;91;p1">
            <a:extLst>
              <a:ext uri="{FF2B5EF4-FFF2-40B4-BE49-F238E27FC236}">
                <a16:creationId xmlns:a16="http://schemas.microsoft.com/office/drawing/2014/main" id="{16B4B945-0A3A-4F4A-990A-C712F4C8A236}"/>
              </a:ext>
            </a:extLst>
          </p:cNvPr>
          <p:cNvPicPr preferRelativeResize="0"/>
          <p:nvPr/>
        </p:nvPicPr>
        <p:blipFill rotWithShape="1">
          <a:blip r:embed="rId13">
            <a:alphaModFix/>
          </a:blip>
          <a:srcRect/>
          <a:stretch/>
        </p:blipFill>
        <p:spPr>
          <a:xfrm rot="191194" flipH="1">
            <a:off x="602897" y="5280560"/>
            <a:ext cx="1989773" cy="1219335"/>
          </a:xfrm>
          <a:prstGeom prst="rect">
            <a:avLst/>
          </a:prstGeom>
          <a:noFill/>
          <a:ln>
            <a:noFill/>
          </a:ln>
        </p:spPr>
      </p:pic>
    </p:spTree>
    <p:extLst>
      <p:ext uri="{BB962C8B-B14F-4D97-AF65-F5344CB8AC3E}">
        <p14:creationId xmlns:p14="http://schemas.microsoft.com/office/powerpoint/2010/main" val="32249373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941FE-C6FE-434C-8EC9-37C9EC4B8C22}"/>
              </a:ext>
            </a:extLst>
          </p:cNvPr>
          <p:cNvSpPr/>
          <p:nvPr/>
        </p:nvSpPr>
        <p:spPr>
          <a:xfrm>
            <a:off x="609600" y="504059"/>
            <a:ext cx="11125200" cy="594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313DD24-A66B-4633-BCC0-340186F15A49}"/>
              </a:ext>
            </a:extLst>
          </p:cNvPr>
          <p:cNvSpPr/>
          <p:nvPr/>
        </p:nvSpPr>
        <p:spPr>
          <a:xfrm flipV="1">
            <a:off x="5189622" y="5080526"/>
            <a:ext cx="6087975" cy="1348111"/>
          </a:xfrm>
          <a:custGeom>
            <a:avLst/>
            <a:gdLst>
              <a:gd name="connsiteX0" fmla="*/ 179909 w 6087975"/>
              <a:gd name="connsiteY0" fmla="*/ 1348111 h 1348111"/>
              <a:gd name="connsiteX1" fmla="*/ 5908066 w 6087975"/>
              <a:gd name="connsiteY1" fmla="*/ 1348111 h 1348111"/>
              <a:gd name="connsiteX2" fmla="*/ 6087975 w 6087975"/>
              <a:gd name="connsiteY2" fmla="*/ 1168202 h 1348111"/>
              <a:gd name="connsiteX3" fmla="*/ 6087975 w 6087975"/>
              <a:gd name="connsiteY3" fmla="*/ 448585 h 1348111"/>
              <a:gd name="connsiteX4" fmla="*/ 5908066 w 6087975"/>
              <a:gd name="connsiteY4" fmla="*/ 268676 h 1348111"/>
              <a:gd name="connsiteX5" fmla="*/ 796758 w 6087975"/>
              <a:gd name="connsiteY5" fmla="*/ 268676 h 1348111"/>
              <a:gd name="connsiteX6" fmla="*/ 372424 w 6087975"/>
              <a:gd name="connsiteY6" fmla="*/ 0 h 1348111"/>
              <a:gd name="connsiteX7" fmla="*/ 372424 w 6087975"/>
              <a:gd name="connsiteY7" fmla="*/ 268676 h 1348111"/>
              <a:gd name="connsiteX8" fmla="*/ 179909 w 6087975"/>
              <a:gd name="connsiteY8" fmla="*/ 268676 h 1348111"/>
              <a:gd name="connsiteX9" fmla="*/ 0 w 6087975"/>
              <a:gd name="connsiteY9" fmla="*/ 448585 h 1348111"/>
              <a:gd name="connsiteX10" fmla="*/ 0 w 6087975"/>
              <a:gd name="connsiteY10" fmla="*/ 1168202 h 1348111"/>
              <a:gd name="connsiteX11" fmla="*/ 179909 w 6087975"/>
              <a:gd name="connsiteY11" fmla="*/ 1348111 h 13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7975" h="1348111">
                <a:moveTo>
                  <a:pt x="179909" y="1348111"/>
                </a:moveTo>
                <a:lnTo>
                  <a:pt x="5908066" y="1348111"/>
                </a:lnTo>
                <a:cubicBezTo>
                  <a:pt x="6007427" y="1348111"/>
                  <a:pt x="6087975" y="1267563"/>
                  <a:pt x="6087975" y="1168202"/>
                </a:cubicBezTo>
                <a:lnTo>
                  <a:pt x="6087975" y="448585"/>
                </a:lnTo>
                <a:cubicBezTo>
                  <a:pt x="6087975" y="349224"/>
                  <a:pt x="6007427" y="268676"/>
                  <a:pt x="5908066" y="268676"/>
                </a:cubicBezTo>
                <a:lnTo>
                  <a:pt x="796758" y="268676"/>
                </a:lnTo>
                <a:lnTo>
                  <a:pt x="372424" y="0"/>
                </a:lnTo>
                <a:lnTo>
                  <a:pt x="372424" y="268676"/>
                </a:lnTo>
                <a:lnTo>
                  <a:pt x="179909" y="268676"/>
                </a:lnTo>
                <a:cubicBezTo>
                  <a:pt x="80548" y="268676"/>
                  <a:pt x="0" y="349224"/>
                  <a:pt x="0" y="448585"/>
                </a:cubicBezTo>
                <a:lnTo>
                  <a:pt x="0" y="1168202"/>
                </a:lnTo>
                <a:cubicBezTo>
                  <a:pt x="0" y="1267563"/>
                  <a:pt x="80548" y="1348111"/>
                  <a:pt x="179909" y="1348111"/>
                </a:cubicBezTo>
                <a:close/>
              </a:path>
            </a:pathLst>
          </a:custGeom>
          <a:solidFill>
            <a:srgbClr val="12A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0138D2B-624A-4BFD-A42C-1D5AA8D37CF0}"/>
              </a:ext>
            </a:extLst>
          </p:cNvPr>
          <p:cNvSpPr/>
          <p:nvPr/>
        </p:nvSpPr>
        <p:spPr>
          <a:xfrm>
            <a:off x="905353" y="4239343"/>
            <a:ext cx="6097024" cy="1374513"/>
          </a:xfrm>
          <a:custGeom>
            <a:avLst/>
            <a:gdLst>
              <a:gd name="connsiteX0" fmla="*/ 179909 w 6097024"/>
              <a:gd name="connsiteY0" fmla="*/ 0 h 1374513"/>
              <a:gd name="connsiteX1" fmla="*/ 5917115 w 6097024"/>
              <a:gd name="connsiteY1" fmla="*/ 0 h 1374513"/>
              <a:gd name="connsiteX2" fmla="*/ 6097024 w 6097024"/>
              <a:gd name="connsiteY2" fmla="*/ 179909 h 1374513"/>
              <a:gd name="connsiteX3" fmla="*/ 6097024 w 6097024"/>
              <a:gd name="connsiteY3" fmla="*/ 899526 h 1374513"/>
              <a:gd name="connsiteX4" fmla="*/ 5917115 w 6097024"/>
              <a:gd name="connsiteY4" fmla="*/ 1079435 h 1374513"/>
              <a:gd name="connsiteX5" fmla="*/ 5841971 w 6097024"/>
              <a:gd name="connsiteY5" fmla="*/ 1079435 h 1374513"/>
              <a:gd name="connsiteX6" fmla="*/ 5841971 w 6097024"/>
              <a:gd name="connsiteY6" fmla="*/ 1374513 h 1374513"/>
              <a:gd name="connsiteX7" fmla="*/ 5412189 w 6097024"/>
              <a:gd name="connsiteY7" fmla="*/ 1079435 h 1374513"/>
              <a:gd name="connsiteX8" fmla="*/ 179909 w 6097024"/>
              <a:gd name="connsiteY8" fmla="*/ 1079435 h 1374513"/>
              <a:gd name="connsiteX9" fmla="*/ 0 w 6097024"/>
              <a:gd name="connsiteY9" fmla="*/ 899526 h 1374513"/>
              <a:gd name="connsiteX10" fmla="*/ 0 w 6097024"/>
              <a:gd name="connsiteY10" fmla="*/ 179909 h 1374513"/>
              <a:gd name="connsiteX11" fmla="*/ 179909 w 6097024"/>
              <a:gd name="connsiteY11" fmla="*/ 0 h 137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024" h="1374513">
                <a:moveTo>
                  <a:pt x="179909" y="0"/>
                </a:moveTo>
                <a:lnTo>
                  <a:pt x="5917115" y="0"/>
                </a:lnTo>
                <a:cubicBezTo>
                  <a:pt x="6016476" y="0"/>
                  <a:pt x="6097024" y="80548"/>
                  <a:pt x="6097024" y="179909"/>
                </a:cubicBezTo>
                <a:lnTo>
                  <a:pt x="6097024" y="899526"/>
                </a:lnTo>
                <a:cubicBezTo>
                  <a:pt x="6097024" y="998887"/>
                  <a:pt x="6016476" y="1079435"/>
                  <a:pt x="5917115" y="1079435"/>
                </a:cubicBezTo>
                <a:lnTo>
                  <a:pt x="5841971" y="1079435"/>
                </a:lnTo>
                <a:lnTo>
                  <a:pt x="5841971" y="1374513"/>
                </a:lnTo>
                <a:lnTo>
                  <a:pt x="5412189" y="1079435"/>
                </a:lnTo>
                <a:lnTo>
                  <a:pt x="179909" y="1079435"/>
                </a:lnTo>
                <a:cubicBezTo>
                  <a:pt x="80548" y="1079435"/>
                  <a:pt x="0" y="998887"/>
                  <a:pt x="0" y="899526"/>
                </a:cubicBezTo>
                <a:lnTo>
                  <a:pt x="0" y="179909"/>
                </a:lnTo>
                <a:cubicBezTo>
                  <a:pt x="0" y="80548"/>
                  <a:pt x="80548" y="0"/>
                  <a:pt x="179909" y="0"/>
                </a:cubicBezTo>
                <a:close/>
              </a:path>
            </a:pathLst>
          </a:custGeom>
          <a:solidFill>
            <a:srgbClr val="B6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101CD78-724E-45DD-8EAF-33AF945F6272}"/>
              </a:ext>
            </a:extLst>
          </p:cNvPr>
          <p:cNvSpPr/>
          <p:nvPr/>
        </p:nvSpPr>
        <p:spPr>
          <a:xfrm>
            <a:off x="5215469" y="3333221"/>
            <a:ext cx="6087977" cy="1241516"/>
          </a:xfrm>
          <a:custGeom>
            <a:avLst/>
            <a:gdLst>
              <a:gd name="connsiteX0" fmla="*/ 160055 w 6087977"/>
              <a:gd name="connsiteY0" fmla="*/ 0 h 1241516"/>
              <a:gd name="connsiteX1" fmla="*/ 5927922 w 6087977"/>
              <a:gd name="connsiteY1" fmla="*/ 0 h 1241516"/>
              <a:gd name="connsiteX2" fmla="*/ 6087977 w 6087977"/>
              <a:gd name="connsiteY2" fmla="*/ 160055 h 1241516"/>
              <a:gd name="connsiteX3" fmla="*/ 6087977 w 6087977"/>
              <a:gd name="connsiteY3" fmla="*/ 800255 h 1241516"/>
              <a:gd name="connsiteX4" fmla="*/ 5927922 w 6087977"/>
              <a:gd name="connsiteY4" fmla="*/ 960310 h 1241516"/>
              <a:gd name="connsiteX5" fmla="*/ 782556 w 6087977"/>
              <a:gd name="connsiteY5" fmla="*/ 960310 h 1241516"/>
              <a:gd name="connsiteX6" fmla="*/ 372978 w 6087977"/>
              <a:gd name="connsiteY6" fmla="*/ 1241516 h 1241516"/>
              <a:gd name="connsiteX7" fmla="*/ 372978 w 6087977"/>
              <a:gd name="connsiteY7" fmla="*/ 960310 h 1241516"/>
              <a:gd name="connsiteX8" fmla="*/ 160055 w 6087977"/>
              <a:gd name="connsiteY8" fmla="*/ 960310 h 1241516"/>
              <a:gd name="connsiteX9" fmla="*/ 0 w 6087977"/>
              <a:gd name="connsiteY9" fmla="*/ 800255 h 1241516"/>
              <a:gd name="connsiteX10" fmla="*/ 0 w 6087977"/>
              <a:gd name="connsiteY10" fmla="*/ 160055 h 1241516"/>
              <a:gd name="connsiteX11" fmla="*/ 160055 w 6087977"/>
              <a:gd name="connsiteY11" fmla="*/ 0 h 124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7977" h="1241516">
                <a:moveTo>
                  <a:pt x="160055" y="0"/>
                </a:moveTo>
                <a:lnTo>
                  <a:pt x="5927922" y="0"/>
                </a:lnTo>
                <a:cubicBezTo>
                  <a:pt x="6016318" y="0"/>
                  <a:pt x="6087977" y="71659"/>
                  <a:pt x="6087977" y="160055"/>
                </a:cubicBezTo>
                <a:lnTo>
                  <a:pt x="6087977" y="800255"/>
                </a:lnTo>
                <a:cubicBezTo>
                  <a:pt x="6087977" y="888651"/>
                  <a:pt x="6016318" y="960310"/>
                  <a:pt x="5927922" y="960310"/>
                </a:cubicBezTo>
                <a:lnTo>
                  <a:pt x="782556" y="960310"/>
                </a:lnTo>
                <a:lnTo>
                  <a:pt x="372978" y="1241516"/>
                </a:lnTo>
                <a:lnTo>
                  <a:pt x="372978" y="960310"/>
                </a:lnTo>
                <a:lnTo>
                  <a:pt x="160055" y="960310"/>
                </a:lnTo>
                <a:cubicBezTo>
                  <a:pt x="71659" y="960310"/>
                  <a:pt x="0" y="888651"/>
                  <a:pt x="0" y="800255"/>
                </a:cubicBezTo>
                <a:lnTo>
                  <a:pt x="0" y="160055"/>
                </a:lnTo>
                <a:cubicBezTo>
                  <a:pt x="0" y="71659"/>
                  <a:pt x="71659" y="0"/>
                  <a:pt x="160055" y="0"/>
                </a:cubicBezTo>
                <a:close/>
              </a:path>
            </a:pathLst>
          </a:custGeom>
          <a:solidFill>
            <a:srgbClr val="0A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nternet">
            <a:extLst>
              <a:ext uri="{FF2B5EF4-FFF2-40B4-BE49-F238E27FC236}">
                <a16:creationId xmlns:a16="http://schemas.microsoft.com/office/drawing/2014/main" id="{EF1B0697-58A4-4618-9E82-93C70050A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798" y="6464038"/>
            <a:ext cx="305204" cy="305204"/>
          </a:xfrm>
          <a:prstGeom prst="rect">
            <a:avLst/>
          </a:prstGeom>
        </p:spPr>
      </p:pic>
      <p:pic>
        <p:nvPicPr>
          <p:cNvPr id="5" name="Graphic 4" descr="Receiver">
            <a:extLst>
              <a:ext uri="{FF2B5EF4-FFF2-40B4-BE49-F238E27FC236}">
                <a16:creationId xmlns:a16="http://schemas.microsoft.com/office/drawing/2014/main" id="{B309D1C8-7C9B-4C14-BDF9-B6EEDEA7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083" y="6502895"/>
            <a:ext cx="249967" cy="249967"/>
          </a:xfrm>
          <a:prstGeom prst="rect">
            <a:avLst/>
          </a:prstGeom>
        </p:spPr>
      </p:pic>
      <p:pic>
        <p:nvPicPr>
          <p:cNvPr id="6" name="Picture 5">
            <a:extLst>
              <a:ext uri="{FF2B5EF4-FFF2-40B4-BE49-F238E27FC236}">
                <a16:creationId xmlns:a16="http://schemas.microsoft.com/office/drawing/2014/main" id="{50457438-1DCC-4DC3-AA92-6E8152E31B8E}"/>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811" b="25884"/>
          <a:stretch/>
        </p:blipFill>
        <p:spPr>
          <a:xfrm>
            <a:off x="4730578" y="6464038"/>
            <a:ext cx="385165" cy="301047"/>
          </a:xfrm>
          <a:prstGeom prst="ellipse">
            <a:avLst/>
          </a:prstGeom>
          <a:solidFill>
            <a:srgbClr val="002060"/>
          </a:solidFill>
        </p:spPr>
      </p:pic>
      <p:sp>
        <p:nvSpPr>
          <p:cNvPr id="7" name="TextBox 6">
            <a:extLst>
              <a:ext uri="{FF2B5EF4-FFF2-40B4-BE49-F238E27FC236}">
                <a16:creationId xmlns:a16="http://schemas.microsoft.com/office/drawing/2014/main" id="{6FCED646-9A5A-4AFF-8108-F78F23387F5C}"/>
              </a:ext>
            </a:extLst>
          </p:cNvPr>
          <p:cNvSpPr txBox="1"/>
          <p:nvPr/>
        </p:nvSpPr>
        <p:spPr>
          <a:xfrm>
            <a:off x="686002" y="6475864"/>
            <a:ext cx="3739372"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Website:</a:t>
            </a:r>
            <a:r>
              <a:rPr lang="en-US" sz="1200">
                <a:solidFill>
                  <a:srgbClr val="072251"/>
                </a:solidFill>
                <a:latin typeface="#9Slide03 SFU Futura_03" panose="00000400000000000000" pitchFamily="2" charset="0"/>
              </a:rPr>
              <a:t> c1vinhbinhbac4.vinhthuan.edu.vn</a:t>
            </a:r>
          </a:p>
        </p:txBody>
      </p:sp>
      <p:sp>
        <p:nvSpPr>
          <p:cNvPr id="8" name="TextBox 7">
            <a:extLst>
              <a:ext uri="{FF2B5EF4-FFF2-40B4-BE49-F238E27FC236}">
                <a16:creationId xmlns:a16="http://schemas.microsoft.com/office/drawing/2014/main" id="{D7542E20-B3FB-49D8-A059-B03AFA71C2B5}"/>
              </a:ext>
            </a:extLst>
          </p:cNvPr>
          <p:cNvSpPr txBox="1"/>
          <p:nvPr/>
        </p:nvSpPr>
        <p:spPr>
          <a:xfrm>
            <a:off x="5115743" y="6475863"/>
            <a:ext cx="2829973" cy="276999"/>
          </a:xfrm>
          <a:prstGeom prst="rect">
            <a:avLst/>
          </a:prstGeom>
          <a:noFill/>
        </p:spPr>
        <p:txBody>
          <a:bodyPr wrap="square" rtlCol="0">
            <a:spAutoFit/>
          </a:bodyPr>
          <a:lstStyle/>
          <a:p>
            <a:pPr algn="r"/>
            <a:r>
              <a:rPr lang="en-US" sz="1200" b="1">
                <a:solidFill>
                  <a:srgbClr val="072251"/>
                </a:solidFill>
                <a:latin typeface="#9Slide03 SFU Futura_03" panose="00000400000000000000" pitchFamily="2" charset="0"/>
              </a:rPr>
              <a:t>facebook: </a:t>
            </a:r>
            <a:r>
              <a:rPr lang="en-US" sz="1200">
                <a:solidFill>
                  <a:srgbClr val="072251"/>
                </a:solidFill>
                <a:latin typeface="#9Slide03 SFU Futura_03" panose="00000400000000000000" pitchFamily="2" charset="0"/>
              </a:rPr>
              <a:t>fb.com/tieuhocvinhbinhbac4</a:t>
            </a:r>
          </a:p>
        </p:txBody>
      </p:sp>
      <p:sp>
        <p:nvSpPr>
          <p:cNvPr id="9" name="TextBox 8">
            <a:extLst>
              <a:ext uri="{FF2B5EF4-FFF2-40B4-BE49-F238E27FC236}">
                <a16:creationId xmlns:a16="http://schemas.microsoft.com/office/drawing/2014/main" id="{A280898C-B878-4EE6-B86D-A6BDA55EFBEE}"/>
              </a:ext>
            </a:extLst>
          </p:cNvPr>
          <p:cNvSpPr txBox="1"/>
          <p:nvPr/>
        </p:nvSpPr>
        <p:spPr>
          <a:xfrm>
            <a:off x="10134802" y="6480399"/>
            <a:ext cx="1676400" cy="276999"/>
          </a:xfrm>
          <a:prstGeom prst="rect">
            <a:avLst/>
          </a:prstGeom>
          <a:noFill/>
        </p:spPr>
        <p:txBody>
          <a:bodyPr wrap="square" rtlCol="0">
            <a:spAutoFit/>
          </a:bodyPr>
          <a:lstStyle/>
          <a:p>
            <a:r>
              <a:rPr lang="en-US" sz="1200" b="1">
                <a:solidFill>
                  <a:srgbClr val="072251"/>
                </a:solidFill>
                <a:latin typeface="#9Slide03 SFU Futura_03" panose="00000400000000000000" pitchFamily="2" charset="0"/>
              </a:rPr>
              <a:t>Zalo:</a:t>
            </a:r>
            <a:r>
              <a:rPr lang="en-US" sz="1200">
                <a:solidFill>
                  <a:srgbClr val="072251"/>
                </a:solidFill>
                <a:latin typeface="#9Slide03 SFU Futura_03" panose="00000400000000000000" pitchFamily="2" charset="0"/>
              </a:rPr>
              <a:t> 0925 370 193</a:t>
            </a:r>
          </a:p>
        </p:txBody>
      </p:sp>
      <p:pic>
        <p:nvPicPr>
          <p:cNvPr id="10" name="Picture 9">
            <a:extLst>
              <a:ext uri="{FF2B5EF4-FFF2-40B4-BE49-F238E27FC236}">
                <a16:creationId xmlns:a16="http://schemas.microsoft.com/office/drawing/2014/main" id="{3AC01D53-9795-465D-89F9-FD798048B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49" y="69688"/>
            <a:ext cx="586204" cy="548687"/>
          </a:xfrm>
          <a:prstGeom prst="rect">
            <a:avLst/>
          </a:prstGeom>
        </p:spPr>
      </p:pic>
      <p:pic>
        <p:nvPicPr>
          <p:cNvPr id="12" name="Picture 11">
            <a:extLst>
              <a:ext uri="{FF2B5EF4-FFF2-40B4-BE49-F238E27FC236}">
                <a16:creationId xmlns:a16="http://schemas.microsoft.com/office/drawing/2014/main" id="{4F50BE68-25BD-4A6B-A60A-619F1E9C9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46" y="65398"/>
            <a:ext cx="540707" cy="583890"/>
          </a:xfrm>
          <a:prstGeom prst="rect">
            <a:avLst/>
          </a:prstGeom>
        </p:spPr>
      </p:pic>
      <p:sp>
        <p:nvSpPr>
          <p:cNvPr id="28" name="TextBox 27">
            <a:extLst>
              <a:ext uri="{FF2B5EF4-FFF2-40B4-BE49-F238E27FC236}">
                <a16:creationId xmlns:a16="http://schemas.microsoft.com/office/drawing/2014/main" id="{57245885-1AC9-414F-8D1D-4D582D3B4571}"/>
              </a:ext>
            </a:extLst>
          </p:cNvPr>
          <p:cNvSpPr txBox="1"/>
          <p:nvPr/>
        </p:nvSpPr>
        <p:spPr>
          <a:xfrm>
            <a:off x="116416" y="691140"/>
            <a:ext cx="1722266" cy="276999"/>
          </a:xfrm>
          <a:prstGeom prst="rect">
            <a:avLst/>
          </a:prstGeom>
          <a:noFill/>
        </p:spPr>
        <p:txBody>
          <a:bodyPr wrap="none" lIns="0" tIns="0" rIns="0" bIns="0" rtlCol="0">
            <a:spAutoFit/>
          </a:bodyPr>
          <a:lstStyle/>
          <a:p>
            <a:pPr algn="l"/>
            <a:r>
              <a:rPr lang="en-US" spc="160">
                <a:solidFill>
                  <a:schemeClr val="tx2"/>
                </a:solidFill>
                <a:latin typeface="#9Slide03 Bebas Neue Bold" panose="020B0606020202050201" pitchFamily="34" charset="0"/>
              </a:rPr>
              <a:t>TH VĨNH BÌNH BẮC 4</a:t>
            </a:r>
          </a:p>
        </p:txBody>
      </p:sp>
      <p:sp>
        <p:nvSpPr>
          <p:cNvPr id="11" name="TextBox 10">
            <a:extLst>
              <a:ext uri="{FF2B5EF4-FFF2-40B4-BE49-F238E27FC236}">
                <a16:creationId xmlns:a16="http://schemas.microsoft.com/office/drawing/2014/main" id="{42944D3D-77F5-4D5F-85AC-F0270B3232A3}"/>
              </a:ext>
            </a:extLst>
          </p:cNvPr>
          <p:cNvSpPr txBox="1"/>
          <p:nvPr/>
        </p:nvSpPr>
        <p:spPr>
          <a:xfrm>
            <a:off x="0" y="-850900"/>
            <a:ext cx="635000" cy="635000"/>
          </a:xfrm>
          <a:prstGeom prst="rect">
            <a:avLst/>
          </a:prstGeom>
          <a:noFill/>
        </p:spPr>
        <p:txBody>
          <a:bodyPr vert="horz" wrap="none" lIns="0" tIns="0" rIns="0" bIns="0" rtlCol="0">
            <a:spAutoFit/>
          </a:bodyPr>
          <a:lstStyle/>
          <a:p>
            <a:pPr algn="l"/>
            <a:endParaRPr lang="en-US">
              <a:solidFill>
                <a:schemeClr val="tx1">
                  <a:lumMod val="50000"/>
                  <a:lumOff val="50000"/>
                </a:schemeClr>
              </a:solidFill>
            </a:endParaRPr>
          </a:p>
        </p:txBody>
      </p:sp>
      <p:sp>
        <p:nvSpPr>
          <p:cNvPr id="14" name="Rectangle 13">
            <a:extLst>
              <a:ext uri="{FF2B5EF4-FFF2-40B4-BE49-F238E27FC236}">
                <a16:creationId xmlns:a16="http://schemas.microsoft.com/office/drawing/2014/main" id="{1CF7FAA5-E097-4449-989A-4FDC7849C9D4}"/>
              </a:ext>
            </a:extLst>
          </p:cNvPr>
          <p:cNvSpPr/>
          <p:nvPr/>
        </p:nvSpPr>
        <p:spPr>
          <a:xfrm>
            <a:off x="634999" y="1036613"/>
            <a:ext cx="5169453" cy="1292662"/>
          </a:xfrm>
          <a:prstGeom prst="rect">
            <a:avLst/>
          </a:prstGeom>
        </p:spPr>
        <p:txBody>
          <a:bodyPr wrap="square">
            <a:spAutoFit/>
          </a:bodyPr>
          <a:lstStyle/>
          <a:p>
            <a:pPr algn="just">
              <a:spcAft>
                <a:spcPts val="0"/>
              </a:spcAft>
            </a:pPr>
            <a:r>
              <a:rPr lang="en-US" sz="2600" b="1">
                <a:solidFill>
                  <a:srgbClr val="1D6F5A"/>
                </a:solidFill>
                <a:latin typeface="#9Slide03 Roboto Black" panose="02000000000000000000" pitchFamily="2" charset="0"/>
                <a:ea typeface="#9Slide03 Roboto Black" panose="02000000000000000000" pitchFamily="2" charset="0"/>
              </a:rPr>
              <a:t>Tạo môi tr</a:t>
            </a:r>
            <a:r>
              <a:rPr lang="vi-VN" sz="2600" b="1">
                <a:solidFill>
                  <a:srgbClr val="1D6F5A"/>
                </a:solidFill>
                <a:latin typeface="#9Slide03 Roboto Black" panose="02000000000000000000" pitchFamily="2" charset="0"/>
                <a:ea typeface="#9Slide03 Roboto Black" panose="02000000000000000000" pitchFamily="2" charset="0"/>
              </a:rPr>
              <a:t>ư</a:t>
            </a:r>
            <a:r>
              <a:rPr lang="en-US" sz="2600" b="1">
                <a:solidFill>
                  <a:srgbClr val="1D6F5A"/>
                </a:solidFill>
                <a:latin typeface="#9Slide03 Roboto Black" panose="02000000000000000000" pitchFamily="2" charset="0"/>
                <a:ea typeface="#9Slide03 Roboto Black" panose="02000000000000000000" pitchFamily="2" charset="0"/>
              </a:rPr>
              <a:t>ờng để:</a:t>
            </a:r>
          </a:p>
          <a:p>
            <a:pPr algn="just">
              <a:spcAft>
                <a:spcPts val="0"/>
              </a:spcAft>
            </a:pPr>
            <a:r>
              <a:rPr lang="vi-VN" sz="2600" b="1">
                <a:solidFill>
                  <a:srgbClr val="1D6F5A"/>
                </a:solidFill>
                <a:latin typeface="#9Slide03 Roboto Black" panose="02000000000000000000" pitchFamily="2" charset="0"/>
                <a:ea typeface="#9Slide03 Roboto Black" panose="02000000000000000000" pitchFamily="2" charset="0"/>
              </a:rPr>
              <a:t>“Thiếu nhi Việt Nam thi đua</a:t>
            </a:r>
            <a:endParaRPr lang="en-US" sz="2600" b="1">
              <a:solidFill>
                <a:srgbClr val="1D6F5A"/>
              </a:solidFill>
              <a:latin typeface="#9Slide03 Roboto Black" panose="02000000000000000000" pitchFamily="2" charset="0"/>
              <a:ea typeface="#9Slide03 Roboto Black" panose="02000000000000000000" pitchFamily="2" charset="0"/>
            </a:endParaRPr>
          </a:p>
          <a:p>
            <a:pPr algn="just">
              <a:spcAft>
                <a:spcPts val="0"/>
              </a:spcAft>
            </a:pPr>
            <a:r>
              <a:rPr lang="vi-VN" sz="2600" b="1">
                <a:solidFill>
                  <a:srgbClr val="1D6F5A"/>
                </a:solidFill>
                <a:latin typeface="#9Slide03 Roboto Black" panose="02000000000000000000" pitchFamily="2" charset="0"/>
                <a:ea typeface="#9Slide03 Roboto Black" panose="02000000000000000000" pitchFamily="2" charset="0"/>
              </a:rPr>
              <a:t>làm theo 5 điều Bác Hồ dạy” </a:t>
            </a:r>
            <a:endParaRPr lang="en-US" sz="2600">
              <a:solidFill>
                <a:srgbClr val="1D6F5A"/>
              </a:solidFill>
              <a:latin typeface="#9Slide03 Roboto Black" panose="02000000000000000000" pitchFamily="2" charset="0"/>
              <a:ea typeface="#9Slide03 Roboto Black" panose="02000000000000000000" pitchFamily="2" charset="0"/>
            </a:endParaRPr>
          </a:p>
        </p:txBody>
      </p:sp>
      <p:sp>
        <p:nvSpPr>
          <p:cNvPr id="50" name="Freeform: Shape 49">
            <a:extLst>
              <a:ext uri="{FF2B5EF4-FFF2-40B4-BE49-F238E27FC236}">
                <a16:creationId xmlns:a16="http://schemas.microsoft.com/office/drawing/2014/main" id="{D234680B-C312-4742-9934-7DAD1EE97AD8}"/>
              </a:ext>
            </a:extLst>
          </p:cNvPr>
          <p:cNvSpPr/>
          <p:nvPr/>
        </p:nvSpPr>
        <p:spPr>
          <a:xfrm>
            <a:off x="905353" y="2402903"/>
            <a:ext cx="6097024" cy="1372130"/>
          </a:xfrm>
          <a:custGeom>
            <a:avLst/>
            <a:gdLst>
              <a:gd name="connsiteX0" fmla="*/ 179910 w 6097024"/>
              <a:gd name="connsiteY0" fmla="*/ 0 h 1372130"/>
              <a:gd name="connsiteX1" fmla="*/ 5917114 w 6097024"/>
              <a:gd name="connsiteY1" fmla="*/ 0 h 1372130"/>
              <a:gd name="connsiteX2" fmla="*/ 6097024 w 6097024"/>
              <a:gd name="connsiteY2" fmla="*/ 179910 h 1372130"/>
              <a:gd name="connsiteX3" fmla="*/ 6097024 w 6097024"/>
              <a:gd name="connsiteY3" fmla="*/ 899527 h 1372130"/>
              <a:gd name="connsiteX4" fmla="*/ 5917114 w 6097024"/>
              <a:gd name="connsiteY4" fmla="*/ 1079437 h 1372130"/>
              <a:gd name="connsiteX5" fmla="*/ 5841971 w 6097024"/>
              <a:gd name="connsiteY5" fmla="*/ 1079437 h 1372130"/>
              <a:gd name="connsiteX6" fmla="*/ 5841971 w 6097024"/>
              <a:gd name="connsiteY6" fmla="*/ 1372130 h 1372130"/>
              <a:gd name="connsiteX7" fmla="*/ 5415663 w 6097024"/>
              <a:gd name="connsiteY7" fmla="*/ 1079437 h 1372130"/>
              <a:gd name="connsiteX8" fmla="*/ 179910 w 6097024"/>
              <a:gd name="connsiteY8" fmla="*/ 1079437 h 1372130"/>
              <a:gd name="connsiteX9" fmla="*/ 0 w 6097024"/>
              <a:gd name="connsiteY9" fmla="*/ 899527 h 1372130"/>
              <a:gd name="connsiteX10" fmla="*/ 0 w 6097024"/>
              <a:gd name="connsiteY10" fmla="*/ 179910 h 1372130"/>
              <a:gd name="connsiteX11" fmla="*/ 179910 w 6097024"/>
              <a:gd name="connsiteY11" fmla="*/ 0 h 137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024" h="1372130">
                <a:moveTo>
                  <a:pt x="179910" y="0"/>
                </a:moveTo>
                <a:lnTo>
                  <a:pt x="5917114" y="0"/>
                </a:lnTo>
                <a:cubicBezTo>
                  <a:pt x="6016476" y="0"/>
                  <a:pt x="6097024" y="80548"/>
                  <a:pt x="6097024" y="179910"/>
                </a:cubicBezTo>
                <a:lnTo>
                  <a:pt x="6097024" y="899527"/>
                </a:lnTo>
                <a:cubicBezTo>
                  <a:pt x="6097024" y="998889"/>
                  <a:pt x="6016476" y="1079437"/>
                  <a:pt x="5917114" y="1079437"/>
                </a:cubicBezTo>
                <a:lnTo>
                  <a:pt x="5841971" y="1079437"/>
                </a:lnTo>
                <a:lnTo>
                  <a:pt x="5841971" y="1372130"/>
                </a:lnTo>
                <a:lnTo>
                  <a:pt x="5415663" y="1079437"/>
                </a:lnTo>
                <a:lnTo>
                  <a:pt x="179910" y="1079437"/>
                </a:lnTo>
                <a:cubicBezTo>
                  <a:pt x="80548" y="1079437"/>
                  <a:pt x="0" y="998889"/>
                  <a:pt x="0" y="899527"/>
                </a:cubicBezTo>
                <a:lnTo>
                  <a:pt x="0" y="179910"/>
                </a:lnTo>
                <a:cubicBezTo>
                  <a:pt x="0" y="80548"/>
                  <a:pt x="80548" y="0"/>
                  <a:pt x="179910" y="0"/>
                </a:cubicBezTo>
                <a:close/>
              </a:path>
            </a:pathLst>
          </a:custGeom>
          <a:solidFill>
            <a:srgbClr val="A01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CEEE0B10-79FA-4344-88B4-E50ADAD8E608}"/>
              </a:ext>
            </a:extLst>
          </p:cNvPr>
          <p:cNvSpPr/>
          <p:nvPr/>
        </p:nvSpPr>
        <p:spPr>
          <a:xfrm>
            <a:off x="5189622" y="1584364"/>
            <a:ext cx="6087977" cy="1241516"/>
          </a:xfrm>
          <a:custGeom>
            <a:avLst/>
            <a:gdLst>
              <a:gd name="connsiteX0" fmla="*/ 160055 w 6087977"/>
              <a:gd name="connsiteY0" fmla="*/ 0 h 1241516"/>
              <a:gd name="connsiteX1" fmla="*/ 5927922 w 6087977"/>
              <a:gd name="connsiteY1" fmla="*/ 0 h 1241516"/>
              <a:gd name="connsiteX2" fmla="*/ 6087977 w 6087977"/>
              <a:gd name="connsiteY2" fmla="*/ 160055 h 1241516"/>
              <a:gd name="connsiteX3" fmla="*/ 6087977 w 6087977"/>
              <a:gd name="connsiteY3" fmla="*/ 800255 h 1241516"/>
              <a:gd name="connsiteX4" fmla="*/ 5927922 w 6087977"/>
              <a:gd name="connsiteY4" fmla="*/ 960310 h 1241516"/>
              <a:gd name="connsiteX5" fmla="*/ 782556 w 6087977"/>
              <a:gd name="connsiteY5" fmla="*/ 960310 h 1241516"/>
              <a:gd name="connsiteX6" fmla="*/ 372978 w 6087977"/>
              <a:gd name="connsiteY6" fmla="*/ 1241516 h 1241516"/>
              <a:gd name="connsiteX7" fmla="*/ 372978 w 6087977"/>
              <a:gd name="connsiteY7" fmla="*/ 960310 h 1241516"/>
              <a:gd name="connsiteX8" fmla="*/ 160055 w 6087977"/>
              <a:gd name="connsiteY8" fmla="*/ 960310 h 1241516"/>
              <a:gd name="connsiteX9" fmla="*/ 0 w 6087977"/>
              <a:gd name="connsiteY9" fmla="*/ 800255 h 1241516"/>
              <a:gd name="connsiteX10" fmla="*/ 0 w 6087977"/>
              <a:gd name="connsiteY10" fmla="*/ 160055 h 1241516"/>
              <a:gd name="connsiteX11" fmla="*/ 160055 w 6087977"/>
              <a:gd name="connsiteY11" fmla="*/ 0 h 124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7977" h="1241516">
                <a:moveTo>
                  <a:pt x="160055" y="0"/>
                </a:moveTo>
                <a:lnTo>
                  <a:pt x="5927922" y="0"/>
                </a:lnTo>
                <a:cubicBezTo>
                  <a:pt x="6016318" y="0"/>
                  <a:pt x="6087977" y="71659"/>
                  <a:pt x="6087977" y="160055"/>
                </a:cubicBezTo>
                <a:lnTo>
                  <a:pt x="6087977" y="800255"/>
                </a:lnTo>
                <a:cubicBezTo>
                  <a:pt x="6087977" y="888651"/>
                  <a:pt x="6016318" y="960310"/>
                  <a:pt x="5927922" y="960310"/>
                </a:cubicBezTo>
                <a:lnTo>
                  <a:pt x="782556" y="960310"/>
                </a:lnTo>
                <a:lnTo>
                  <a:pt x="372978" y="1241516"/>
                </a:lnTo>
                <a:lnTo>
                  <a:pt x="372978" y="960310"/>
                </a:lnTo>
                <a:lnTo>
                  <a:pt x="160055" y="960310"/>
                </a:lnTo>
                <a:cubicBezTo>
                  <a:pt x="71659" y="960310"/>
                  <a:pt x="0" y="888651"/>
                  <a:pt x="0" y="800255"/>
                </a:cubicBezTo>
                <a:lnTo>
                  <a:pt x="0" y="160055"/>
                </a:lnTo>
                <a:cubicBezTo>
                  <a:pt x="0" y="71659"/>
                  <a:pt x="71659" y="0"/>
                  <a:pt x="160055" y="0"/>
                </a:cubicBezTo>
                <a:close/>
              </a:path>
            </a:pathLst>
          </a:custGeom>
          <a:solidFill>
            <a:srgbClr val="F89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CEC669-4B79-4B05-979A-8322A6008BC8}"/>
              </a:ext>
            </a:extLst>
          </p:cNvPr>
          <p:cNvSpPr/>
          <p:nvPr/>
        </p:nvSpPr>
        <p:spPr>
          <a:xfrm>
            <a:off x="6594905" y="1845172"/>
            <a:ext cx="4682692" cy="461665"/>
          </a:xfrm>
          <a:prstGeom prst="rect">
            <a:avLst/>
          </a:prstGeom>
        </p:spPr>
        <p:txBody>
          <a:bodyPr wrap="none">
            <a:spAutoFit/>
          </a:bodyPr>
          <a:lstStyle/>
          <a:p>
            <a:r>
              <a:rPr lang="pl-PL" sz="2400" b="1" i="1">
                <a:solidFill>
                  <a:schemeClr val="bg1"/>
                </a:solidFill>
                <a:latin typeface="#9Slide03 Montserrat Black" panose="00000A00000000000000" pitchFamily="2" charset="0"/>
                <a:ea typeface="Calibri" panose="020F0502020204030204" pitchFamily="34" charset="0"/>
              </a:rPr>
              <a:t>“Yêu Tổ quốc, yêu đồng bào”</a:t>
            </a:r>
            <a:endParaRPr lang="en-US" sz="2400">
              <a:solidFill>
                <a:schemeClr val="bg1"/>
              </a:solidFill>
              <a:latin typeface="#9Slide03 Montserrat Black" panose="00000A00000000000000" pitchFamily="2" charset="0"/>
            </a:endParaRPr>
          </a:p>
        </p:txBody>
      </p:sp>
      <p:sp>
        <p:nvSpPr>
          <p:cNvPr id="39" name="Rectangle 38">
            <a:extLst>
              <a:ext uri="{FF2B5EF4-FFF2-40B4-BE49-F238E27FC236}">
                <a16:creationId xmlns:a16="http://schemas.microsoft.com/office/drawing/2014/main" id="{E6CAD4E2-BDB7-4EE7-8628-36298C3C6AF5}"/>
              </a:ext>
            </a:extLst>
          </p:cNvPr>
          <p:cNvSpPr/>
          <p:nvPr/>
        </p:nvSpPr>
        <p:spPr>
          <a:xfrm>
            <a:off x="863620" y="2756291"/>
            <a:ext cx="4301177" cy="461665"/>
          </a:xfrm>
          <a:prstGeom prst="rect">
            <a:avLst/>
          </a:prstGeom>
        </p:spPr>
        <p:txBody>
          <a:bodyPr wrap="none">
            <a:spAutoFit/>
          </a:bodyPr>
          <a:lstStyle/>
          <a:p>
            <a:r>
              <a:rPr lang="pl-PL" sz="2400" b="1" i="1">
                <a:solidFill>
                  <a:schemeClr val="bg1"/>
                </a:solidFill>
                <a:latin typeface="#9Slide03 Montserrat Black" panose="00000A00000000000000" pitchFamily="2" charset="0"/>
                <a:ea typeface="Calibri" panose="020F0502020204030204" pitchFamily="34" charset="0"/>
              </a:rPr>
              <a:t>“Học tập tốt, lao động tốt”</a:t>
            </a:r>
            <a:endParaRPr lang="en-US" sz="2400">
              <a:solidFill>
                <a:schemeClr val="bg1"/>
              </a:solidFill>
              <a:latin typeface="#9Slide03 Montserrat Black" panose="00000A00000000000000" pitchFamily="2" charset="0"/>
            </a:endParaRPr>
          </a:p>
        </p:txBody>
      </p:sp>
      <p:sp>
        <p:nvSpPr>
          <p:cNvPr id="21" name="Rectangle 20">
            <a:extLst>
              <a:ext uri="{FF2B5EF4-FFF2-40B4-BE49-F238E27FC236}">
                <a16:creationId xmlns:a16="http://schemas.microsoft.com/office/drawing/2014/main" id="{ECD9976A-C1C8-4EB6-BAA8-092D4E6429AF}"/>
              </a:ext>
            </a:extLst>
          </p:cNvPr>
          <p:cNvSpPr/>
          <p:nvPr/>
        </p:nvSpPr>
        <p:spPr>
          <a:xfrm>
            <a:off x="6956658" y="3637118"/>
            <a:ext cx="4235455" cy="461665"/>
          </a:xfrm>
          <a:prstGeom prst="rect">
            <a:avLst/>
          </a:prstGeom>
        </p:spPr>
        <p:txBody>
          <a:bodyPr wrap="square">
            <a:spAutoFit/>
          </a:bodyPr>
          <a:lstStyle/>
          <a:p>
            <a:r>
              <a:rPr lang="vi-VN" sz="2400" b="1" i="1">
                <a:solidFill>
                  <a:schemeClr val="bg1"/>
                </a:solidFill>
                <a:latin typeface="#9Slide03 Montserrat Black" panose="00000A00000000000000" pitchFamily="2" charset="0"/>
              </a:rPr>
              <a:t>“Đoàn kết tốt, kỷ luật tốt”</a:t>
            </a:r>
            <a:endParaRPr lang="en-US" sz="2400" b="1" i="1">
              <a:solidFill>
                <a:schemeClr val="bg1"/>
              </a:solidFill>
              <a:latin typeface="#9Slide03 Montserrat Black" panose="00000A00000000000000" pitchFamily="2" charset="0"/>
            </a:endParaRPr>
          </a:p>
        </p:txBody>
      </p:sp>
      <p:sp>
        <p:nvSpPr>
          <p:cNvPr id="26" name="Rectangle 25">
            <a:extLst>
              <a:ext uri="{FF2B5EF4-FFF2-40B4-BE49-F238E27FC236}">
                <a16:creationId xmlns:a16="http://schemas.microsoft.com/office/drawing/2014/main" id="{D8FA02A5-A23C-4AA9-B4D0-227229EC6B3B}"/>
              </a:ext>
            </a:extLst>
          </p:cNvPr>
          <p:cNvSpPr/>
          <p:nvPr/>
        </p:nvSpPr>
        <p:spPr>
          <a:xfrm>
            <a:off x="1102434" y="4563625"/>
            <a:ext cx="4086375" cy="461665"/>
          </a:xfrm>
          <a:prstGeom prst="rect">
            <a:avLst/>
          </a:prstGeom>
        </p:spPr>
        <p:txBody>
          <a:bodyPr wrap="none">
            <a:spAutoFit/>
          </a:bodyPr>
          <a:lstStyle/>
          <a:p>
            <a:r>
              <a:rPr lang="en-US" sz="2400" b="1" i="1">
                <a:solidFill>
                  <a:schemeClr val="bg1"/>
                </a:solidFill>
                <a:latin typeface="#9Slide03 Montserrat Black" panose="00000A00000000000000" pitchFamily="2" charset="0"/>
              </a:rPr>
              <a:t>“Giữ gìn vệ sinh thật tốt”</a:t>
            </a:r>
          </a:p>
        </p:txBody>
      </p:sp>
      <p:sp>
        <p:nvSpPr>
          <p:cNvPr id="33" name="Rectangle 32">
            <a:extLst>
              <a:ext uri="{FF2B5EF4-FFF2-40B4-BE49-F238E27FC236}">
                <a16:creationId xmlns:a16="http://schemas.microsoft.com/office/drawing/2014/main" id="{4E27E9C8-6479-4DC0-8A08-F6BB2DA3A0F3}"/>
              </a:ext>
            </a:extLst>
          </p:cNvPr>
          <p:cNvSpPr/>
          <p:nvPr/>
        </p:nvSpPr>
        <p:spPr>
          <a:xfrm>
            <a:off x="7002377" y="5289517"/>
            <a:ext cx="3332964" cy="830997"/>
          </a:xfrm>
          <a:prstGeom prst="rect">
            <a:avLst/>
          </a:prstGeom>
        </p:spPr>
        <p:txBody>
          <a:bodyPr wrap="none">
            <a:spAutoFit/>
          </a:bodyPr>
          <a:lstStyle/>
          <a:p>
            <a:r>
              <a:rPr lang="en-US" sz="2400" b="1" i="1">
                <a:solidFill>
                  <a:schemeClr val="bg1"/>
                </a:solidFill>
                <a:latin typeface="#9Slide03 Montserrat Black" panose="00000A00000000000000" pitchFamily="2" charset="0"/>
              </a:rPr>
              <a:t>“Khiêm tốn, </a:t>
            </a:r>
          </a:p>
          <a:p>
            <a:r>
              <a:rPr lang="en-US" sz="2400" b="1" i="1">
                <a:solidFill>
                  <a:schemeClr val="bg1"/>
                </a:solidFill>
                <a:latin typeface="#9Slide03 Montserrat Black" panose="00000A00000000000000" pitchFamily="2" charset="0"/>
              </a:rPr>
              <a:t>thật thà, dũng cảm”</a:t>
            </a:r>
          </a:p>
        </p:txBody>
      </p:sp>
      <p:pic>
        <p:nvPicPr>
          <p:cNvPr id="41" name="Graphic 40" descr="Heart with pulse">
            <a:extLst>
              <a:ext uri="{FF2B5EF4-FFF2-40B4-BE49-F238E27FC236}">
                <a16:creationId xmlns:a16="http://schemas.microsoft.com/office/drawing/2014/main" id="{DFE45C69-2A67-4BDE-ACAB-9FD4E35443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23936" y="1629224"/>
            <a:ext cx="1000609" cy="1000609"/>
          </a:xfrm>
          <a:prstGeom prst="rect">
            <a:avLst/>
          </a:prstGeom>
        </p:spPr>
      </p:pic>
      <p:pic>
        <p:nvPicPr>
          <p:cNvPr id="55" name="Graphic 54" descr="Classroom">
            <a:extLst>
              <a:ext uri="{FF2B5EF4-FFF2-40B4-BE49-F238E27FC236}">
                <a16:creationId xmlns:a16="http://schemas.microsoft.com/office/drawing/2014/main" id="{F12F37C8-5157-496A-AE9A-74BCF3F8BA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97685" y="2557057"/>
            <a:ext cx="860129" cy="860129"/>
          </a:xfrm>
          <a:prstGeom prst="rect">
            <a:avLst/>
          </a:prstGeom>
        </p:spPr>
      </p:pic>
      <p:sp>
        <p:nvSpPr>
          <p:cNvPr id="56" name="Rectangle 55">
            <a:extLst>
              <a:ext uri="{FF2B5EF4-FFF2-40B4-BE49-F238E27FC236}">
                <a16:creationId xmlns:a16="http://schemas.microsoft.com/office/drawing/2014/main" id="{152561C8-95C3-468D-AE96-E41356AF5277}"/>
              </a:ext>
            </a:extLst>
          </p:cNvPr>
          <p:cNvSpPr/>
          <p:nvPr/>
        </p:nvSpPr>
        <p:spPr>
          <a:xfrm>
            <a:off x="6561480" y="1768114"/>
            <a:ext cx="45719"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D12EADB-9EEB-496D-B49D-D198499B6F66}"/>
              </a:ext>
            </a:extLst>
          </p:cNvPr>
          <p:cNvSpPr/>
          <p:nvPr/>
        </p:nvSpPr>
        <p:spPr>
          <a:xfrm>
            <a:off x="5180030" y="2629833"/>
            <a:ext cx="45719"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21129AB-7015-464C-AEDD-2724CC0261E2}"/>
              </a:ext>
            </a:extLst>
          </p:cNvPr>
          <p:cNvSpPr/>
          <p:nvPr/>
        </p:nvSpPr>
        <p:spPr>
          <a:xfrm>
            <a:off x="6956658" y="3510662"/>
            <a:ext cx="45719"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Group success">
            <a:extLst>
              <a:ext uri="{FF2B5EF4-FFF2-40B4-BE49-F238E27FC236}">
                <a16:creationId xmlns:a16="http://schemas.microsoft.com/office/drawing/2014/main" id="{8B5B852A-672B-4B74-BFAA-5D60B92105F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41879" y="3431288"/>
            <a:ext cx="914400" cy="914400"/>
          </a:xfrm>
          <a:prstGeom prst="rect">
            <a:avLst/>
          </a:prstGeom>
        </p:spPr>
      </p:pic>
      <p:sp>
        <p:nvSpPr>
          <p:cNvPr id="62" name="Rectangle 61">
            <a:extLst>
              <a:ext uri="{FF2B5EF4-FFF2-40B4-BE49-F238E27FC236}">
                <a16:creationId xmlns:a16="http://schemas.microsoft.com/office/drawing/2014/main" id="{AF5D91EB-B30C-43E2-8F01-3BADA2D9D0DF}"/>
              </a:ext>
            </a:extLst>
          </p:cNvPr>
          <p:cNvSpPr/>
          <p:nvPr/>
        </p:nvSpPr>
        <p:spPr>
          <a:xfrm>
            <a:off x="5223936" y="4444681"/>
            <a:ext cx="45719"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F9E0AB-613A-4CE0-BE46-8A9E68336396}"/>
              </a:ext>
            </a:extLst>
          </p:cNvPr>
          <p:cNvSpPr/>
          <p:nvPr/>
        </p:nvSpPr>
        <p:spPr>
          <a:xfrm>
            <a:off x="6910939" y="5361572"/>
            <a:ext cx="45719"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 name="Graphic 5119" descr="Flower">
            <a:extLst>
              <a:ext uri="{FF2B5EF4-FFF2-40B4-BE49-F238E27FC236}">
                <a16:creationId xmlns:a16="http://schemas.microsoft.com/office/drawing/2014/main" id="{FE51CB2F-FC00-4463-A231-0B269687B84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78221" y="4409822"/>
            <a:ext cx="844126" cy="844126"/>
          </a:xfrm>
          <a:prstGeom prst="rect">
            <a:avLst/>
          </a:prstGeom>
        </p:spPr>
      </p:pic>
      <p:pic>
        <p:nvPicPr>
          <p:cNvPr id="5123" name="Graphic 5122" descr="Climbing">
            <a:extLst>
              <a:ext uri="{FF2B5EF4-FFF2-40B4-BE49-F238E27FC236}">
                <a16:creationId xmlns:a16="http://schemas.microsoft.com/office/drawing/2014/main" id="{0A5C7304-6739-4655-AD4A-193D3198F6D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28605" y="5329179"/>
            <a:ext cx="790466" cy="790466"/>
          </a:xfrm>
          <a:prstGeom prst="rect">
            <a:avLst/>
          </a:prstGeom>
        </p:spPr>
      </p:pic>
      <p:sp>
        <p:nvSpPr>
          <p:cNvPr id="34" name="TextBox 33">
            <a:extLst>
              <a:ext uri="{FF2B5EF4-FFF2-40B4-BE49-F238E27FC236}">
                <a16:creationId xmlns:a16="http://schemas.microsoft.com/office/drawing/2014/main" id="{0299D0F7-B55B-4572-A0D5-3CF3310862DD}"/>
              </a:ext>
            </a:extLst>
          </p:cNvPr>
          <p:cNvSpPr txBox="1"/>
          <p:nvPr/>
        </p:nvSpPr>
        <p:spPr>
          <a:xfrm>
            <a:off x="7983326" y="114939"/>
            <a:ext cx="128400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Ch</a:t>
            </a:r>
            <a:r>
              <a:rPr kumimoji="0" lang="vi-VN" sz="32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ư</a:t>
            </a:r>
            <a:r>
              <a:rPr kumimoji="0" lang="en-US" sz="3200" b="0" i="0" u="none" strike="noStrike" kern="1200" cap="none" spc="0" normalizeH="0" baseline="0" noProof="0">
                <a:ln>
                  <a:noFill/>
                </a:ln>
                <a:solidFill>
                  <a:srgbClr val="092D6C"/>
                </a:solidFill>
                <a:effectLst/>
                <a:uLnTx/>
                <a:uFillTx/>
                <a:latin typeface="#9Slide05 SVNMarpesia Pro" panose="02000506000000020003" pitchFamily="2" charset="0"/>
                <a:ea typeface="+mn-ea"/>
                <a:cs typeface="+mn-cs"/>
              </a:rPr>
              <a:t>ơng trình</a:t>
            </a:r>
          </a:p>
        </p:txBody>
      </p:sp>
      <p:sp>
        <p:nvSpPr>
          <p:cNvPr id="35" name="TextBox 34">
            <a:extLst>
              <a:ext uri="{FF2B5EF4-FFF2-40B4-BE49-F238E27FC236}">
                <a16:creationId xmlns:a16="http://schemas.microsoft.com/office/drawing/2014/main" id="{D91DC93E-DA9A-4FD7-95E8-D7352BD6B9D1}"/>
              </a:ext>
            </a:extLst>
          </p:cNvPr>
          <p:cNvSpPr txBox="1"/>
          <p:nvPr/>
        </p:nvSpPr>
        <p:spPr>
          <a:xfrm>
            <a:off x="8520172" y="189647"/>
            <a:ext cx="332623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CÔNG TÁC ĐỘI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C6E51">
                    <a:lumMod val="75000"/>
                  </a:srgbClr>
                </a:solidFill>
                <a:effectLst/>
                <a:uLnTx/>
                <a:uFillTx/>
                <a:latin typeface="#9Slide03 Roboto Black" panose="02000000000000000000" pitchFamily="2" charset="0"/>
                <a:ea typeface="#9Slide03 Roboto Black" panose="02000000000000000000" pitchFamily="2" charset="0"/>
                <a:cs typeface="+mn-cs"/>
              </a:rPr>
              <a:t>VÀ PHONG TRÀO THIẾU NHI</a:t>
            </a:r>
          </a:p>
        </p:txBody>
      </p:sp>
      <p:sp>
        <p:nvSpPr>
          <p:cNvPr id="36" name="TextBox 35">
            <a:extLst>
              <a:ext uri="{FF2B5EF4-FFF2-40B4-BE49-F238E27FC236}">
                <a16:creationId xmlns:a16="http://schemas.microsoft.com/office/drawing/2014/main" id="{E16290F7-13B0-4F03-883A-4C821CA889CE}"/>
              </a:ext>
            </a:extLst>
          </p:cNvPr>
          <p:cNvSpPr txBox="1"/>
          <p:nvPr/>
        </p:nvSpPr>
        <p:spPr>
          <a:xfrm>
            <a:off x="9278713" y="755183"/>
            <a:ext cx="180915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160" normalizeH="0" baseline="0" noProof="0">
                <a:ln>
                  <a:noFill/>
                </a:ln>
                <a:solidFill>
                  <a:srgbClr val="092D6C"/>
                </a:solidFill>
                <a:effectLst/>
                <a:uLnTx/>
                <a:uFillTx/>
                <a:latin typeface="#9Slide03 Bebas Neue Bold" panose="020B0606020202050201" pitchFamily="34" charset="0"/>
                <a:ea typeface="+mn-ea"/>
                <a:cs typeface="+mn-cs"/>
              </a:rPr>
              <a:t>NĂM HỌC 2021-2022</a:t>
            </a:r>
          </a:p>
        </p:txBody>
      </p:sp>
    </p:spTree>
    <p:extLst>
      <p:ext uri="{BB962C8B-B14F-4D97-AF65-F5344CB8AC3E}">
        <p14:creationId xmlns:p14="http://schemas.microsoft.com/office/powerpoint/2010/main" val="93288985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docProps/app.xml><?xml version="1.0" encoding="utf-8"?>
<Properties xmlns="http://schemas.openxmlformats.org/officeDocument/2006/extended-properties" xmlns:vt="http://schemas.openxmlformats.org/officeDocument/2006/docPropsVTypes">
  <Template>9Slide.vn</Template>
  <TotalTime>259</TotalTime>
  <Words>2847</Words>
  <Application>Microsoft Office PowerPoint</Application>
  <PresentationFormat>Widescreen</PresentationFormat>
  <Paragraphs>249</Paragraphs>
  <Slides>22</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22</vt:i4>
      </vt:variant>
    </vt:vector>
  </HeadingPairs>
  <TitlesOfParts>
    <vt:vector size="42" baseType="lpstr">
      <vt:lpstr>#9Slide01 Tieu de ngan</vt:lpstr>
      <vt:lpstr>#9Slide02 Noi dung dai</vt:lpstr>
      <vt:lpstr>#9Slide02 Noi dung rat dai</vt:lpstr>
      <vt:lpstr>#9Slide02 Tieu de dai</vt:lpstr>
      <vt:lpstr>#9Slide02 Tieu de rat dai 02</vt:lpstr>
      <vt:lpstr>#9Slide03 Bebas Neue Bold</vt:lpstr>
      <vt:lpstr>#9Slide03 Encode SeEx Black</vt:lpstr>
      <vt:lpstr>#9Slide03 Impact</vt:lpstr>
      <vt:lpstr>#9Slide03 Montserrat Black</vt:lpstr>
      <vt:lpstr>#9Slide03 Roboto Black</vt:lpstr>
      <vt:lpstr>#9Slide03 Roboto Thin</vt:lpstr>
      <vt:lpstr>#9Slide03 SFU Futura_03</vt:lpstr>
      <vt:lpstr>#9Slide04 SFU Fenice Ultra</vt:lpstr>
      <vt:lpstr>#9Slide05 SVNMarpesia Pro</vt:lpstr>
      <vt:lpstr>#9Slide05 SVNMotion Picture</vt:lpstr>
      <vt:lpstr>Arial</vt:lpstr>
      <vt:lpstr>Calibri</vt:lpstr>
      <vt:lpstr>Times New Roman</vt:lpstr>
      <vt:lpstr>UTM 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9Slide</cp:lastModifiedBy>
  <cp:revision>304</cp:revision>
  <dcterms:created xsi:type="dcterms:W3CDTF">2021-10-12T07:52:16Z</dcterms:created>
  <dcterms:modified xsi:type="dcterms:W3CDTF">2021-10-12T15:31:44Z</dcterms:modified>
  <cp:category>9Slide.vn</cp:category>
  <cp:contentStatus>9Slide</cp:contentStatus>
</cp:coreProperties>
</file>